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2" r:id="rId4"/>
    <p:sldId id="258" r:id="rId5"/>
    <p:sldId id="263" r:id="rId6"/>
    <p:sldId id="260" r:id="rId7"/>
    <p:sldId id="264" r:id="rId8"/>
    <p:sldId id="265" r:id="rId9"/>
    <p:sldId id="266" r:id="rId10"/>
    <p:sldId id="309" r:id="rId11"/>
    <p:sldId id="270" r:id="rId12"/>
    <p:sldId id="267" r:id="rId13"/>
    <p:sldId id="259" r:id="rId14"/>
    <p:sldId id="273" r:id="rId15"/>
    <p:sldId id="358" r:id="rId16"/>
    <p:sldId id="359" r:id="rId17"/>
    <p:sldId id="320" r:id="rId18"/>
    <p:sldId id="324" r:id="rId19"/>
    <p:sldId id="340" r:id="rId20"/>
    <p:sldId id="341" r:id="rId21"/>
    <p:sldId id="342" r:id="rId22"/>
    <p:sldId id="322" r:id="rId23"/>
    <p:sldId id="282" r:id="rId24"/>
    <p:sldId id="280" r:id="rId25"/>
    <p:sldId id="325" r:id="rId26"/>
    <p:sldId id="328" r:id="rId27"/>
    <p:sldId id="326" r:id="rId28"/>
    <p:sldId id="330" r:id="rId29"/>
    <p:sldId id="329" r:id="rId30"/>
    <p:sldId id="327" r:id="rId31"/>
    <p:sldId id="323" r:id="rId32"/>
    <p:sldId id="344" r:id="rId33"/>
    <p:sldId id="331" r:id="rId34"/>
    <p:sldId id="346" r:id="rId35"/>
    <p:sldId id="288" r:id="rId36"/>
    <p:sldId id="284" r:id="rId37"/>
    <p:sldId id="297" r:id="rId38"/>
    <p:sldId id="299" r:id="rId39"/>
    <p:sldId id="356" r:id="rId40"/>
    <p:sldId id="301" r:id="rId41"/>
    <p:sldId id="354" r:id="rId42"/>
    <p:sldId id="348" r:id="rId43"/>
    <p:sldId id="305" r:id="rId44"/>
    <p:sldId id="312" r:id="rId45"/>
    <p:sldId id="271" r:id="rId46"/>
    <p:sldId id="261" r:id="rId47"/>
    <p:sldId id="308" r:id="rId48"/>
    <p:sldId id="310" r:id="rId49"/>
    <p:sldId id="350" r:id="rId50"/>
    <p:sldId id="351" r:id="rId51"/>
    <p:sldId id="302" r:id="rId52"/>
    <p:sldId id="333" r:id="rId53"/>
    <p:sldId id="334" r:id="rId54"/>
    <p:sldId id="335" r:id="rId55"/>
    <p:sldId id="357" r:id="rId56"/>
    <p:sldId id="317" r:id="rId57"/>
    <p:sldId id="318" r:id="rId58"/>
    <p:sldId id="337" r:id="rId59"/>
    <p:sldId id="319" r:id="rId60"/>
    <p:sldId id="313" r:id="rId61"/>
    <p:sldId id="314" r:id="rId62"/>
    <p:sldId id="352" r:id="rId63"/>
    <p:sldId id="353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영우" initials="권" lastIdx="2" clrIdx="0">
    <p:extLst>
      <p:ext uri="{19B8F6BF-5375-455C-9EA6-DF929625EA0E}">
        <p15:presenceInfo xmlns:p15="http://schemas.microsoft.com/office/powerpoint/2012/main" userId="권영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929"/>
    <a:srgbClr val="3D3D3D"/>
    <a:srgbClr val="262626"/>
    <a:srgbClr val="343434"/>
    <a:srgbClr val="101216"/>
    <a:srgbClr val="1C2128"/>
    <a:srgbClr val="002060"/>
    <a:srgbClr val="444444"/>
    <a:srgbClr val="8FAADC"/>
    <a:srgbClr val="1F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801" autoAdjust="0"/>
  </p:normalViewPr>
  <p:slideViewPr>
    <p:cSldViewPr snapToGrid="0">
      <p:cViewPr varScale="1">
        <p:scale>
          <a:sx n="67" d="100"/>
          <a:sy n="67" d="100"/>
        </p:scale>
        <p:origin x="5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 dirty="0"/>
              <a:t>Machine</a:t>
            </a:r>
            <a:r>
              <a:rPr lang="en-US" altLang="ko-KR" baseline="0" dirty="0"/>
              <a:t> learning</a:t>
            </a:r>
            <a:r>
              <a:rPr lang="en-US" altLang="ko-KR" dirty="0"/>
              <a:t> model</a:t>
            </a:r>
            <a:r>
              <a:rPr lang="en-US" altLang="ko-KR" baseline="0" dirty="0"/>
              <a:t> accuracy</a:t>
            </a:r>
            <a:endParaRPr lang="ko-KR" dirty="0"/>
          </a:p>
        </c:rich>
      </c:tx>
      <c:overlay val="0"/>
      <c:spPr>
        <a:solidFill>
          <a:srgbClr val="49494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462352362204724E-2"/>
          <c:y val="0.1377130205639136"/>
          <c:w val="0.91935014763779532"/>
          <c:h val="0.542643974984991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210828_이상치 제거 전(new_data_640)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SVC</c:v>
                </c:pt>
                <c:pt idx="1">
                  <c:v>DecisionTreeClassifier</c:v>
                </c:pt>
                <c:pt idx="2">
                  <c:v>ExtraTreeClassifier</c:v>
                </c:pt>
                <c:pt idx="3">
                  <c:v>RandomForestClassifier</c:v>
                </c:pt>
                <c:pt idx="4">
                  <c:v>AdaBoostClassifier</c:v>
                </c:pt>
                <c:pt idx="5">
                  <c:v>BaggingClassifier</c:v>
                </c:pt>
                <c:pt idx="6">
                  <c:v>GradientBoostingClassifier</c:v>
                </c:pt>
                <c:pt idx="7">
                  <c:v>StackingClassifier</c:v>
                </c:pt>
                <c:pt idx="8">
                  <c:v>VotingClassifier(hard)</c:v>
                </c:pt>
                <c:pt idx="9">
                  <c:v>VotingClassifier(soft)</c:v>
                </c:pt>
                <c:pt idx="10">
                  <c:v>HistGradientBoostingClassifier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0.65</c:v>
                </c:pt>
                <c:pt idx="1">
                  <c:v>0.93</c:v>
                </c:pt>
                <c:pt idx="2">
                  <c:v>0.91</c:v>
                </c:pt>
                <c:pt idx="3">
                  <c:v>0.93</c:v>
                </c:pt>
                <c:pt idx="4">
                  <c:v>0.79</c:v>
                </c:pt>
                <c:pt idx="5">
                  <c:v>0.93</c:v>
                </c:pt>
                <c:pt idx="6">
                  <c:v>0.87</c:v>
                </c:pt>
                <c:pt idx="7">
                  <c:v>0.93</c:v>
                </c:pt>
                <c:pt idx="8">
                  <c:v>0.79</c:v>
                </c:pt>
                <c:pt idx="9">
                  <c:v>0.85</c:v>
                </c:pt>
                <c:pt idx="10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E5-45E2-8CCB-7D2BBF77FF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210828_이상치 제거(new_data_640)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SVC</c:v>
                </c:pt>
                <c:pt idx="1">
                  <c:v>DecisionTreeClassifier</c:v>
                </c:pt>
                <c:pt idx="2">
                  <c:v>ExtraTreeClassifier</c:v>
                </c:pt>
                <c:pt idx="3">
                  <c:v>RandomForestClassifier</c:v>
                </c:pt>
                <c:pt idx="4">
                  <c:v>AdaBoostClassifier</c:v>
                </c:pt>
                <c:pt idx="5">
                  <c:v>BaggingClassifier</c:v>
                </c:pt>
                <c:pt idx="6">
                  <c:v>GradientBoostingClassifier</c:v>
                </c:pt>
                <c:pt idx="7">
                  <c:v>StackingClassifier</c:v>
                </c:pt>
                <c:pt idx="8">
                  <c:v>VotingClassifier(hard)</c:v>
                </c:pt>
                <c:pt idx="9">
                  <c:v>VotingClassifier(soft)</c:v>
                </c:pt>
                <c:pt idx="10">
                  <c:v>HistGradientBoostingClassifier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0.5</c:v>
                </c:pt>
                <c:pt idx="1">
                  <c:v>0.9</c:v>
                </c:pt>
                <c:pt idx="2">
                  <c:v>0.9</c:v>
                </c:pt>
                <c:pt idx="3">
                  <c:v>0.91</c:v>
                </c:pt>
                <c:pt idx="4">
                  <c:v>0.72</c:v>
                </c:pt>
                <c:pt idx="5">
                  <c:v>0.92</c:v>
                </c:pt>
                <c:pt idx="6">
                  <c:v>0.85</c:v>
                </c:pt>
                <c:pt idx="7">
                  <c:v>0.9</c:v>
                </c:pt>
                <c:pt idx="8">
                  <c:v>0.72</c:v>
                </c:pt>
                <c:pt idx="9">
                  <c:v>0.87</c:v>
                </c:pt>
                <c:pt idx="10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E5-45E2-8CCB-7D2BBF77FF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210831_mp이용(new_data_640)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SVC</c:v>
                </c:pt>
                <c:pt idx="1">
                  <c:v>DecisionTreeClassifier</c:v>
                </c:pt>
                <c:pt idx="2">
                  <c:v>ExtraTreeClassifier</c:v>
                </c:pt>
                <c:pt idx="3">
                  <c:v>RandomForestClassifier</c:v>
                </c:pt>
                <c:pt idx="4">
                  <c:v>AdaBoostClassifier</c:v>
                </c:pt>
                <c:pt idx="5">
                  <c:v>BaggingClassifier</c:v>
                </c:pt>
                <c:pt idx="6">
                  <c:v>GradientBoostingClassifier</c:v>
                </c:pt>
                <c:pt idx="7">
                  <c:v>StackingClassifier</c:v>
                </c:pt>
                <c:pt idx="8">
                  <c:v>VotingClassifier(hard)</c:v>
                </c:pt>
                <c:pt idx="9">
                  <c:v>VotingClassifier(soft)</c:v>
                </c:pt>
                <c:pt idx="10">
                  <c:v>HistGradientBoostingClassifier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0.92</c:v>
                </c:pt>
                <c:pt idx="1">
                  <c:v>0.98</c:v>
                </c:pt>
                <c:pt idx="2">
                  <c:v>0.97</c:v>
                </c:pt>
                <c:pt idx="3">
                  <c:v>1</c:v>
                </c:pt>
                <c:pt idx="4">
                  <c:v>1</c:v>
                </c:pt>
                <c:pt idx="5">
                  <c:v>0.99</c:v>
                </c:pt>
                <c:pt idx="6">
                  <c:v>0.99</c:v>
                </c:pt>
                <c:pt idx="7">
                  <c:v>0.99</c:v>
                </c:pt>
                <c:pt idx="8">
                  <c:v>0.95</c:v>
                </c:pt>
                <c:pt idx="9">
                  <c:v>0.95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E5-45E2-8CCB-7D2BBF77FF9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210831_mp이용(data_1574)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SVC</c:v>
                </c:pt>
                <c:pt idx="1">
                  <c:v>DecisionTreeClassifier</c:v>
                </c:pt>
                <c:pt idx="2">
                  <c:v>ExtraTreeClassifier</c:v>
                </c:pt>
                <c:pt idx="3">
                  <c:v>RandomForestClassifier</c:v>
                </c:pt>
                <c:pt idx="4">
                  <c:v>AdaBoostClassifier</c:v>
                </c:pt>
                <c:pt idx="5">
                  <c:v>BaggingClassifier</c:v>
                </c:pt>
                <c:pt idx="6">
                  <c:v>GradientBoostingClassifier</c:v>
                </c:pt>
                <c:pt idx="7">
                  <c:v>StackingClassifier</c:v>
                </c:pt>
                <c:pt idx="8">
                  <c:v>VotingClassifier(hard)</c:v>
                </c:pt>
                <c:pt idx="9">
                  <c:v>VotingClassifier(soft)</c:v>
                </c:pt>
                <c:pt idx="10">
                  <c:v>HistGradientBoostingClassifier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0.82</c:v>
                </c:pt>
                <c:pt idx="1">
                  <c:v>0.82</c:v>
                </c:pt>
                <c:pt idx="2">
                  <c:v>0.78</c:v>
                </c:pt>
                <c:pt idx="3">
                  <c:v>0.85</c:v>
                </c:pt>
                <c:pt idx="4">
                  <c:v>0.8</c:v>
                </c:pt>
                <c:pt idx="5">
                  <c:v>0.85</c:v>
                </c:pt>
                <c:pt idx="6">
                  <c:v>0.86</c:v>
                </c:pt>
                <c:pt idx="7">
                  <c:v>0.85</c:v>
                </c:pt>
                <c:pt idx="8">
                  <c:v>0.73</c:v>
                </c:pt>
                <c:pt idx="9">
                  <c:v>0.83</c:v>
                </c:pt>
                <c:pt idx="10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E5-45E2-8CCB-7D2BBF77FF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099560"/>
        <c:axId val="523108088"/>
      </c:lineChart>
      <c:catAx>
        <c:axId val="523099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3108088"/>
        <c:crosses val="autoZero"/>
        <c:auto val="1"/>
        <c:lblAlgn val="ctr"/>
        <c:lblOffset val="100"/>
        <c:noMultiLvlLbl val="0"/>
      </c:catAx>
      <c:valAx>
        <c:axId val="523108088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3099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584844344860914"/>
          <c:y val="0.47307373679660603"/>
          <c:w val="0.33370644013591316"/>
          <c:h val="0.19677828173458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혼동 행렬 데이터 </a:t>
            </a:r>
            <a:endParaRPr lang="ko-KR" dirty="0"/>
          </a:p>
        </c:rich>
      </c:tx>
      <c:layout>
        <c:manualLayout>
          <c:xMode val="edge"/>
          <c:yMode val="edge"/>
          <c:x val="0.35328413518620327"/>
          <c:y val="2.4476758429170301E-2"/>
        </c:manualLayout>
      </c:layout>
      <c:overlay val="0"/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1311744469519868E-2"/>
          <c:y val="0.23978174756326381"/>
          <c:w val="0.86834167202436996"/>
          <c:h val="0.60849732836221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VGG19</c:v>
                </c:pt>
              </c:strCache>
            </c:strRef>
          </c:tx>
          <c:spPr>
            <a:ln w="60325" cap="rnd">
              <a:solidFill>
                <a:schemeClr val="bg1"/>
              </a:solidFill>
              <a:round/>
            </a:ln>
            <a:effectLst>
              <a:glow rad="63500">
                <a:srgbClr val="FFFF00">
                  <a:alpha val="40000"/>
                </a:srgbClr>
              </a:glow>
            </a:effectLst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정밀도</c:v>
                </c:pt>
                <c:pt idx="1">
                  <c:v>재현율</c:v>
                </c:pt>
                <c:pt idx="2">
                  <c:v>정확도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0.97</c:v>
                </c:pt>
                <c:pt idx="1">
                  <c:v>0.99</c:v>
                </c:pt>
                <c:pt idx="2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2F-437C-AC53-9B2462718C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ResNet101</c:v>
                </c:pt>
              </c:strCache>
            </c:strRef>
          </c:tx>
          <c:spPr>
            <a:ln w="539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정밀도</c:v>
                </c:pt>
                <c:pt idx="1">
                  <c:v>재현율</c:v>
                </c:pt>
                <c:pt idx="2">
                  <c:v>정확도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0.82</c:v>
                </c:pt>
                <c:pt idx="1">
                  <c:v>0.86</c:v>
                </c:pt>
                <c:pt idx="2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2F-437C-AC53-9B2462718C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InceptionV3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3"/>
                <c:pt idx="0">
                  <c:v>정밀도</c:v>
                </c:pt>
                <c:pt idx="1">
                  <c:v>재현율</c:v>
                </c:pt>
                <c:pt idx="2">
                  <c:v>정확도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0.89</c:v>
                </c:pt>
                <c:pt idx="2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2F-437C-AC53-9B2462718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2737712"/>
        <c:axId val="422739352"/>
      </c:lineChart>
      <c:catAx>
        <c:axId val="42273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739352"/>
        <c:crosses val="autoZero"/>
        <c:auto val="1"/>
        <c:lblAlgn val="ctr"/>
        <c:lblOffset val="100"/>
        <c:noMultiLvlLbl val="0"/>
      </c:catAx>
      <c:valAx>
        <c:axId val="422739352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73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70817022878549274"/>
          <c:y val="0.45090750312223227"/>
          <c:w val="0.24521399725788215"/>
          <c:h val="0.20478138378700639"/>
        </c:manualLayout>
      </c:layout>
      <c:overlay val="0"/>
      <c:spPr>
        <a:solidFill>
          <a:srgbClr val="343434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0.35294</cdr:x>
      <cdr:y>0.14242</cdr:y>
    </cdr:from>
    <cdr:to>
      <cdr:x>0.35294</cdr:x>
      <cdr:y>0.65909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E5EE7DD8-F1D2-45E4-AC83-88345EC3C416}"/>
            </a:ext>
          </a:extLst>
        </cdr:cNvPr>
        <cdr:cNvCxnSpPr/>
      </cdr:nvCxnSpPr>
      <cdr:spPr>
        <a:xfrm xmlns:a="http://schemas.openxmlformats.org/drawingml/2006/main">
          <a:off x="3727053" y="908586"/>
          <a:ext cx="0" cy="3296081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19758-0245-4B7D-A42A-B49016D3BA86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87989-6075-4FED-AFC3-0346FCB4D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82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4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5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18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1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67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3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3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4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전이 학습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(Transfer Learning)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은 특정 분야에서 학습된 신경망의 일부 능력을 유사하거나 전혀 새로운 분야에서 사용되는 신경망의 학습에 이용하는 것을 의미합니다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이미지 분류를 예로 들어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Resnet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이나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VGG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등과 같은 신경망의 구성 중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fNoto"/>
              </a:rPr>
              <a:t>앞단은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CNN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레이어로 구성되어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CNN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레이어는 이미지의 특징을 추출하는 능력을 갖는데요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처음에는 신형성을 추출하고 다음에는 패턴을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마지막에는 형상 등을 추출한다고 알려져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이러한 이미지의 특징을 추출하는 신경망의 능력은 다른 분야에서도 활용될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수만에서 수천만장의 이미지를 통해 학습된 높은 성능을 갖는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Resnet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이나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VGG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신경망의 특징 추출 능력을 그대로 이용하고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마지막 출력 계층으로써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주로 선형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(Affine;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가중치와 편향에 대한 행렬 연산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)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fNoto"/>
              </a:rPr>
              <a:t>레이어만을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 변경하여 이 변경된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fNoto"/>
              </a:rPr>
              <a:t>레이어만을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fNoto"/>
              </a:rPr>
              <a:t>재학습시키는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 것이 전이 학습입니다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전이 학습은 학습 데이터의 수가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fNoto"/>
              </a:rPr>
              <a:t>적을때도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 효과적이며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학습 속도도 빠릅니다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fNoto"/>
              </a:rPr>
              <a:t>그리고 전이학습 없이 학습하는 것보다 훨씬 높은 정확도를 제공한다는 장점이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fNoto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44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1 :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전체 모델을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사전학습 모델의 구조만 사용하면서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자신의 데이터셋에 맞게 전부 새로 학습시키는 방법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2 : Convolutional base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일부분은 고정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나머지 계층과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를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낮은 레벨의 계층은 일반적인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독립적인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추출하고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높은 레벨의 계층은 구체적이고 특유한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 따라 달라지는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추출합니다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이런 특성을 이용하여 어느 정도까지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재학습시킬지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정할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작고 모델의 파라미터가 많다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-&gt;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오버피팅이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일어날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크고 모델이 작다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-&gt;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더 많은 계층을 학습시켜 적합한 모델로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발전가능하다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3 : Convolutional base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는 고정시키고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, Classifier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만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컴퓨팅 연산 능력이 부족하거나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너무 작을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혹은 적용하려는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가 학습모델이 이미 학습한 데이터 셋과 매우 비슷할 때 고려해볼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1 :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전체 모델을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사전학습 모델의 구조만 사용하면서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자신의 데이터셋에 맞게 전부 새로 학습시키는 방법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2 : Convolutional base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일부분은 고정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나머지 계층과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를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낮은 레벨의 계층은 일반적인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독립적인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추출하고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높은 레벨의 계층은 구체적이고 특유한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 따라 달라지는 특징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추출합니다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이런 특성을 이용하여 어느 정도까지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재학습시킬지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정할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작고 모델의 파라미터가 많다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-&gt;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오버피팅이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일어날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크고 모델이 작다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 -&gt;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더 많은 계층을 학습시켜 적합한 모델로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발전가능하다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 latinLnBrk="1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Strategy 3 : Convolutional base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는 고정시키고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, Classifier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만 새로 학습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컴퓨팅 연산 능력이 부족하거나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 셋이 너무 작을 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혹은 적용하려는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가 학습모델이 이미 학습한 데이터 셋과 매우 비슷할 때 고려해볼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0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2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Transfer learning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데이터 설명</a:t>
            </a:r>
            <a:endParaRPr lang="en-US" altLang="ko-KR" dirty="0"/>
          </a:p>
          <a:p>
            <a:r>
              <a:rPr lang="en-US" altLang="ko-KR" dirty="0"/>
              <a:t>ROC</a:t>
            </a:r>
            <a:r>
              <a:rPr lang="ko-KR" altLang="en-US" dirty="0"/>
              <a:t>커브와 정확도 설명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3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Transfer learning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데이터 설명</a:t>
            </a:r>
            <a:endParaRPr lang="en-US" altLang="ko-KR" dirty="0"/>
          </a:p>
          <a:p>
            <a:r>
              <a:rPr lang="en-US" altLang="ko-KR" dirty="0"/>
              <a:t>ROC</a:t>
            </a:r>
            <a:r>
              <a:rPr lang="ko-KR" altLang="en-US" dirty="0"/>
              <a:t>커브와 정확도 설명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96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7989-6075-4FED-AFC3-0346FCB4D3F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3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1A762-E876-4D23-A05B-B92195C01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28D291-F302-405B-8B23-C182E78AE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3D80C-86F4-4572-B780-E2AF0DC4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ABB0-7492-48BC-9FDD-581DB786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E1E5E-0E88-4F7E-815F-0941DC2F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2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86476-4A0A-4A3F-A063-705E5ECB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C02F3-5FFA-4A8E-9C5D-9D768A765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FE309-B7C1-4A0D-BA55-0A2BCE6C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D60F2-6BB7-409E-84A1-3A366D9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A4CC2-D138-40A4-950F-32EAA56C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7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F5CCB6-6BDF-4210-A74A-FC46B6575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16B1C-FF13-49F5-9460-F8BC0D588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C0E27-808F-4BFD-BA4B-5F131138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9209A-1EA0-4F64-9B50-A9F3D8D3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5B00D-E562-4A4D-ABF3-4782AE2D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7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7D416-E024-42A5-8FBA-B2FEF88D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72537-DE69-4B57-AC52-38F908ED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C307E-FB44-4227-9EEB-A17E74A5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4532F2-208C-4850-9552-26BB119B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D0896-D599-4C14-BCE4-55B16B3B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54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9FFFD-1B21-45A2-A31D-9585964A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925F0-7391-43AB-AF23-5CA5753C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5B1F0-BD0E-4310-92AC-8A19351F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8B62A-5E5F-4F2C-91C6-CB6DF125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FE021-5117-42D3-A91A-7C75463F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8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0253F-3FD0-4A37-B80B-33019A54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DC7F1-321F-4FEB-A796-661F2F4A3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83EAA-D7EA-4E20-8456-48AF9A3CC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A632AA-F1C8-463E-A936-0C820E05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1E3CCF-2443-4FA0-A5FC-33C4C58B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4ACB2-2150-40FC-BF11-E8410797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6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FAE55-7F98-4D57-AF2F-98330605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C03AFC-4CD0-4EAC-9467-E3ED1625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AD700-0B7E-4E08-BBA5-245387981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AB0EF3-AFCE-4044-8D77-C22264013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42D2A2-02C4-4DFE-90A8-00506F182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F923AA-4234-4F2D-AC2B-3AD21E01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E76816-13DF-46A3-A5F0-5C180F5A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3D4A3-AA27-4E95-9472-CCF7A1A6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0FFD6-FA7F-4ABC-8F55-A178EA41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D46532-76A9-475B-B820-932F7FB3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31B632-6A7E-4FDF-8763-CE50C146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20458-F5AF-4569-AFA8-2327942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3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12C8B7-CD19-4D0D-AC98-435F7120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59927C-DB3E-47EA-A818-99A13E30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889107-88D7-4636-B0B4-8598AA3E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F447-C97D-4169-9745-0C18BF45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41385-7D90-4B46-93EB-5EB6EB1B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B614F-AC60-49D7-B6A3-E7F8B0C8E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1CC8E-49A7-4EEF-9E61-2A82DDDC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94F3A-A526-48F0-9E80-2C5B424B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10142-EF93-4E3B-AE7D-90D3D856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A91F7-C4D8-430B-84ED-8EA4905F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8C561C-A70B-459F-944B-B00A50520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A9112-F03C-4367-BA68-BFD90CDE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A5724-3EFB-4363-ADAB-2C2E3E87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0FF05-365F-4C2C-ADCE-5493DF0D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91D26-B8BB-4F32-9DF4-EE80E538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2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A3CAB-0066-4F90-8E2B-71C091E2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239F54-962F-4B2A-AA99-7E623CD2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8F2DC-92B7-4DDC-B1A6-9D9F8AA1E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27DF-E27D-45FC-A58F-85E6B19EDF1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8B11C-65E3-41A1-A864-BDF7F4065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C5311-BC6A-4F1F-BF80-D6EF7D1F7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3233-32C4-4E22-BDA8-02C9568FE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0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7.jpg"/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32.jpg"/><Relationship Id="rId2" Type="http://schemas.openxmlformats.org/officeDocument/2006/relationships/image" Target="../media/image33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19" Type="http://schemas.openxmlformats.org/officeDocument/2006/relationships/image" Target="../media/image48.jpg"/><Relationship Id="rId4" Type="http://schemas.openxmlformats.org/officeDocument/2006/relationships/image" Target="../media/image34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83.jp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5" Type="http://schemas.openxmlformats.org/officeDocument/2006/relationships/image" Target="../media/image98.png"/><Relationship Id="rId10" Type="http://schemas.microsoft.com/office/2007/relationships/hdphoto" Target="../media/hdphoto3.wdp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9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0.png"/><Relationship Id="rId18" Type="http://schemas.openxmlformats.org/officeDocument/2006/relationships/image" Target="../media/image60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9.sv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8.png"/><Relationship Id="rId5" Type="http://schemas.openxmlformats.org/officeDocument/2006/relationships/image" Target="../media/image91.png"/><Relationship Id="rId15" Type="http://schemas.openxmlformats.org/officeDocument/2006/relationships/image" Target="../media/image102.png"/><Relationship Id="rId10" Type="http://schemas.microsoft.com/office/2007/relationships/hdphoto" Target="../media/hdphoto3.wdp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10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2.svg"/><Relationship Id="rId7" Type="http://schemas.openxmlformats.org/officeDocument/2006/relationships/image" Target="../media/image99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95.svg"/><Relationship Id="rId5" Type="http://schemas.openxmlformats.org/officeDocument/2006/relationships/image" Target="../media/image90.sv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10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106.png"/><Relationship Id="rId18" Type="http://schemas.openxmlformats.org/officeDocument/2006/relationships/image" Target="../media/image97.svg"/><Relationship Id="rId3" Type="http://schemas.openxmlformats.org/officeDocument/2006/relationships/image" Target="../media/image89.png"/><Relationship Id="rId7" Type="http://schemas.openxmlformats.org/officeDocument/2006/relationships/image" Target="../media/image105.png"/><Relationship Id="rId12" Type="http://schemas.microsoft.com/office/2007/relationships/hdphoto" Target="../media/hdphoto3.wdp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02.png"/><Relationship Id="rId10" Type="http://schemas.microsoft.com/office/2007/relationships/hdphoto" Target="../media/hdphoto2.wdp"/><Relationship Id="rId4" Type="http://schemas.openxmlformats.org/officeDocument/2006/relationships/image" Target="../media/image90.svg"/><Relationship Id="rId9" Type="http://schemas.openxmlformats.org/officeDocument/2006/relationships/image" Target="../media/image92.png"/><Relationship Id="rId14" Type="http://schemas.openxmlformats.org/officeDocument/2006/relationships/image" Target="../media/image107.sv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70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05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microsoft.com/office/2007/relationships/hdphoto" Target="../media/hdphoto3.wdp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99.sv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0.png"/><Relationship Id="rId18" Type="http://schemas.openxmlformats.org/officeDocument/2006/relationships/image" Target="../media/image107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70.sv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05.png"/><Relationship Id="rId5" Type="http://schemas.openxmlformats.org/officeDocument/2006/relationships/image" Target="../media/image91.png"/><Relationship Id="rId15" Type="http://schemas.openxmlformats.org/officeDocument/2006/relationships/image" Target="../media/image94.png"/><Relationship Id="rId10" Type="http://schemas.microsoft.com/office/2007/relationships/hdphoto" Target="../media/hdphoto3.wdp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101.sv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26" Type="http://schemas.openxmlformats.org/officeDocument/2006/relationships/image" Target="../media/image118.png"/><Relationship Id="rId3" Type="http://schemas.openxmlformats.org/officeDocument/2006/relationships/image" Target="../media/image89.png"/><Relationship Id="rId21" Type="http://schemas.openxmlformats.org/officeDocument/2006/relationships/image" Target="../media/image114.png"/><Relationship Id="rId7" Type="http://schemas.openxmlformats.org/officeDocument/2006/relationships/image" Target="../media/image92.png"/><Relationship Id="rId12" Type="http://schemas.openxmlformats.org/officeDocument/2006/relationships/image" Target="../media/image70.svg"/><Relationship Id="rId17" Type="http://schemas.openxmlformats.org/officeDocument/2006/relationships/image" Target="../media/image111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0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05.png"/><Relationship Id="rId24" Type="http://schemas.openxmlformats.org/officeDocument/2006/relationships/image" Target="../media/image116.png"/><Relationship Id="rId5" Type="http://schemas.openxmlformats.org/officeDocument/2006/relationships/image" Target="../media/image91.png"/><Relationship Id="rId15" Type="http://schemas.microsoft.com/office/2007/relationships/hdphoto" Target="../media/hdphoto4.wdp"/><Relationship Id="rId23" Type="http://schemas.openxmlformats.org/officeDocument/2006/relationships/image" Target="../media/image115.png"/><Relationship Id="rId10" Type="http://schemas.microsoft.com/office/2007/relationships/hdphoto" Target="../media/hdphoto3.wdp"/><Relationship Id="rId19" Type="http://schemas.openxmlformats.org/officeDocument/2006/relationships/image" Target="../media/image113.png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109.png"/><Relationship Id="rId22" Type="http://schemas.microsoft.com/office/2007/relationships/hdphoto" Target="../media/hdphoto6.wdp"/><Relationship Id="rId27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05.png"/><Relationship Id="rId5" Type="http://schemas.openxmlformats.org/officeDocument/2006/relationships/image" Target="../media/image91.png"/><Relationship Id="rId10" Type="http://schemas.microsoft.com/office/2007/relationships/hdphoto" Target="../media/hdphoto3.wdp"/><Relationship Id="rId4" Type="http://schemas.openxmlformats.org/officeDocument/2006/relationships/image" Target="../media/image90.svg"/><Relationship Id="rId9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6BB120-26E3-48D1-BE09-4442021982CC}"/>
              </a:ext>
            </a:extLst>
          </p:cNvPr>
          <p:cNvSpPr/>
          <p:nvPr/>
        </p:nvSpPr>
        <p:spPr>
          <a:xfrm>
            <a:off x="83975" y="80962"/>
            <a:ext cx="12661642" cy="6696075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66ED-F883-4161-BE22-E5B6D8AB8D52}"/>
              </a:ext>
            </a:extLst>
          </p:cNvPr>
          <p:cNvSpPr txBox="1"/>
          <p:nvPr/>
        </p:nvSpPr>
        <p:spPr>
          <a:xfrm>
            <a:off x="1628775" y="263842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비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非</a:t>
            </a:r>
            <a:r>
              <a:rPr lang="en-US" altLang="ko-KR" sz="2400" dirty="0">
                <a:solidFill>
                  <a:schemeClr val="bg1"/>
                </a:solidFill>
              </a:rPr>
              <a:t>)_</a:t>
            </a:r>
            <a:r>
              <a:rPr lang="ko-KR" altLang="en-US" sz="2400" dirty="0">
                <a:solidFill>
                  <a:schemeClr val="bg1"/>
                </a:solidFill>
              </a:rPr>
              <a:t>전공자들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51C58-B85B-4022-9636-284D7CFE8489}"/>
              </a:ext>
            </a:extLst>
          </p:cNvPr>
          <p:cNvSpPr txBox="1"/>
          <p:nvPr/>
        </p:nvSpPr>
        <p:spPr>
          <a:xfrm>
            <a:off x="1562100" y="3581400"/>
            <a:ext cx="477202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거북목</a:t>
            </a:r>
            <a:r>
              <a:rPr lang="ko-KR" altLang="en-US" sz="4400" dirty="0">
                <a:solidFill>
                  <a:schemeClr val="bg1"/>
                </a:solidFill>
              </a:rPr>
              <a:t> 멈춰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F80A5A-A70B-419E-81C2-15B0D27AA64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585F0-B358-4E73-ABE3-07907CEE11B8}"/>
              </a:ext>
            </a:extLst>
          </p:cNvPr>
          <p:cNvSpPr txBox="1"/>
          <p:nvPr/>
        </p:nvSpPr>
        <p:spPr>
          <a:xfrm>
            <a:off x="1295882" y="6217354"/>
            <a:ext cx="10417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HOME       </a:t>
            </a:r>
            <a:r>
              <a:rPr lang="en-US" altLang="ko-KR" sz="2000" b="1" dirty="0">
                <a:solidFill>
                  <a:schemeClr val="bg1"/>
                </a:solidFill>
              </a:rPr>
              <a:t>|     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sz="2000" b="1" dirty="0">
                <a:solidFill>
                  <a:schemeClr val="bg1"/>
                </a:solidFill>
              </a:rPr>
              <a:t>      |      PROJECT    |      PROGRAMME      |    SERVICE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1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6D25EC-B1D6-4BF5-828F-52DA321E518F}"/>
              </a:ext>
            </a:extLst>
          </p:cNvPr>
          <p:cNvGrpSpPr/>
          <p:nvPr/>
        </p:nvGrpSpPr>
        <p:grpSpPr>
          <a:xfrm>
            <a:off x="1192969" y="1663482"/>
            <a:ext cx="3875807" cy="4261384"/>
            <a:chOff x="2962560" y="1169360"/>
            <a:chExt cx="5754079" cy="60927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1843C1-2CEA-46D3-B3A3-F9A73132308C}"/>
                </a:ext>
              </a:extLst>
            </p:cNvPr>
            <p:cNvSpPr/>
            <p:nvPr/>
          </p:nvSpPr>
          <p:spPr>
            <a:xfrm>
              <a:off x="2962560" y="1169360"/>
              <a:ext cx="2983830" cy="375385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ABEFF9-B605-40E5-911B-EADFC79E5D30}"/>
                </a:ext>
              </a:extLst>
            </p:cNvPr>
            <p:cNvSpPr/>
            <p:nvPr/>
          </p:nvSpPr>
          <p:spPr>
            <a:xfrm>
              <a:off x="3426444" y="1631310"/>
              <a:ext cx="2983830" cy="375385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58E3ED-8BE9-4A70-91CB-F56234CE3B4A}"/>
                </a:ext>
              </a:extLst>
            </p:cNvPr>
            <p:cNvSpPr/>
            <p:nvPr/>
          </p:nvSpPr>
          <p:spPr>
            <a:xfrm>
              <a:off x="4117428" y="2525823"/>
              <a:ext cx="2983832" cy="375385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0CAF64-6177-412C-9B21-97F2532B6236}"/>
                </a:ext>
              </a:extLst>
            </p:cNvPr>
            <p:cNvSpPr/>
            <p:nvPr/>
          </p:nvSpPr>
          <p:spPr>
            <a:xfrm>
              <a:off x="4799970" y="3046287"/>
              <a:ext cx="2983831" cy="3753853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2C641D-D82D-42F4-812A-2B387B4AAEA9}"/>
                </a:ext>
              </a:extLst>
            </p:cNvPr>
            <p:cNvSpPr/>
            <p:nvPr/>
          </p:nvSpPr>
          <p:spPr>
            <a:xfrm>
              <a:off x="5732811" y="3508235"/>
              <a:ext cx="2983828" cy="375385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E8BB64-0CF1-4EF2-BF51-705B4D5C14D0}"/>
              </a:ext>
            </a:extLst>
          </p:cNvPr>
          <p:cNvGrpSpPr/>
          <p:nvPr/>
        </p:nvGrpSpPr>
        <p:grpSpPr>
          <a:xfrm>
            <a:off x="6113339" y="2382678"/>
            <a:ext cx="4885692" cy="3911520"/>
            <a:chOff x="6113339" y="1933945"/>
            <a:chExt cx="4885692" cy="39115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36C0F3-9192-4C0E-880A-EBAF0A92DD82}"/>
                </a:ext>
              </a:extLst>
            </p:cNvPr>
            <p:cNvSpPr txBox="1"/>
            <p:nvPr/>
          </p:nvSpPr>
          <p:spPr>
            <a:xfrm>
              <a:off x="6113339" y="2118611"/>
              <a:ext cx="4885692" cy="3726854"/>
            </a:xfrm>
            <a:prstGeom prst="rect">
              <a:avLst/>
            </a:prstGeom>
            <a:solidFill>
              <a:srgbClr val="000000">
                <a:alpha val="16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FFC000"/>
                  </a:solidFill>
                </a:rPr>
                <a:t>CNN</a:t>
              </a:r>
              <a:r>
                <a:rPr lang="ko-KR" altLang="en-US" sz="1200" dirty="0">
                  <a:solidFill>
                    <a:schemeClr val="bg1"/>
                  </a:solidFill>
                </a:rPr>
                <a:t>을 이용한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거북목</a:t>
              </a:r>
              <a:r>
                <a:rPr lang="ko-KR" altLang="en-US" sz="1200" dirty="0">
                  <a:solidFill>
                    <a:schemeClr val="bg1"/>
                  </a:solidFill>
                </a:rPr>
                <a:t> 증후군 진단기의 구현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FFC000"/>
                  </a:solidFill>
                </a:rPr>
                <a:t>PC </a:t>
              </a:r>
              <a:r>
                <a:rPr lang="ko-KR" altLang="en-US" sz="1200" dirty="0">
                  <a:solidFill>
                    <a:srgbClr val="FFC000"/>
                  </a:solidFill>
                </a:rPr>
                <a:t>사용자를 위한 인공지능 </a:t>
              </a:r>
              <a:r>
                <a:rPr lang="ko-KR" altLang="en-US" sz="1200" dirty="0">
                  <a:solidFill>
                    <a:schemeClr val="bg1"/>
                  </a:solidFill>
                </a:rPr>
                <a:t>기반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거북목</a:t>
              </a:r>
              <a:r>
                <a:rPr lang="ko-KR" altLang="en-US" sz="1200" dirty="0">
                  <a:solidFill>
                    <a:schemeClr val="bg1"/>
                  </a:solidFill>
                </a:rPr>
                <a:t> 경고 시스템 개발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bg1"/>
                  </a:solidFill>
                </a:rPr>
                <a:t>복합운동트레이닝이</a:t>
              </a:r>
              <a:r>
                <a:rPr lang="ko-KR" altLang="en-US" sz="1200" dirty="0">
                  <a:solidFill>
                    <a:schemeClr val="bg1"/>
                  </a:solidFill>
                </a:rPr>
                <a:t> 전반머리자세와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거북목</a:t>
              </a:r>
              <a:r>
                <a:rPr lang="ko-KR" altLang="en-US" sz="1200" dirty="0">
                  <a:solidFill>
                    <a:schemeClr val="bg1"/>
                  </a:solidFill>
                </a:rPr>
                <a:t> 대상자의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bg1"/>
                  </a:solidFill>
                </a:rPr>
                <a:t>    </a:t>
              </a:r>
              <a:r>
                <a:rPr lang="ko-KR" altLang="en-US" sz="1200" dirty="0">
                  <a:solidFill>
                    <a:schemeClr val="bg1"/>
                  </a:solidFill>
                </a:rPr>
                <a:t> 공포회피 반응과 목통증에 미치는 효과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rgbClr val="FFC000"/>
                  </a:solidFill>
                </a:rPr>
                <a:t>웹캠</a:t>
              </a:r>
              <a:r>
                <a:rPr lang="ko-KR" altLang="en-US" sz="1200" dirty="0">
                  <a:solidFill>
                    <a:srgbClr val="FFC000"/>
                  </a:solidFill>
                </a:rPr>
                <a:t> 기반 </a:t>
              </a:r>
              <a:r>
                <a:rPr lang="ko-KR" altLang="en-US" sz="1200" dirty="0" err="1">
                  <a:solidFill>
                    <a:srgbClr val="FFC000"/>
                  </a:solidFill>
                </a:rPr>
                <a:t>거북목</a:t>
              </a:r>
              <a:r>
                <a:rPr lang="ko-KR" altLang="en-US" sz="1200" dirty="0">
                  <a:solidFill>
                    <a:srgbClr val="FFC000"/>
                  </a:solidFill>
                </a:rPr>
                <a:t> 판별</a:t>
              </a:r>
              <a:r>
                <a:rPr lang="ko-KR" altLang="en-US" sz="1200" dirty="0">
                  <a:solidFill>
                    <a:schemeClr val="bg1"/>
                  </a:solidFill>
                </a:rPr>
                <a:t> 알고리즘을 활용한 자세 교정 반응형 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bg1"/>
                  </a:solidFill>
                </a:rPr>
                <a:t>     </a:t>
              </a:r>
              <a:r>
                <a:rPr lang="ko-KR" altLang="en-US" sz="1200" dirty="0">
                  <a:solidFill>
                    <a:schemeClr val="bg1"/>
                  </a:solidFill>
                </a:rPr>
                <a:t>헬스케어 시스템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FFC000"/>
                  </a:solidFill>
                </a:rPr>
                <a:t> SVM</a:t>
              </a:r>
              <a:r>
                <a:rPr lang="ko-KR" altLang="en-US" sz="1200" dirty="0">
                  <a:solidFill>
                    <a:srgbClr val="FFC000"/>
                  </a:solidFill>
                </a:rPr>
                <a:t>을 활용한 </a:t>
              </a:r>
              <a:r>
                <a:rPr lang="ko-KR" altLang="en-US" sz="1200" dirty="0" err="1">
                  <a:solidFill>
                    <a:srgbClr val="FFC000"/>
                  </a:solidFill>
                </a:rPr>
                <a:t>거북목</a:t>
              </a:r>
              <a:r>
                <a:rPr lang="ko-KR" altLang="en-US" sz="1200" dirty="0">
                  <a:solidFill>
                    <a:srgbClr val="FFC000"/>
                  </a:solidFill>
                </a:rPr>
                <a:t> 판단 </a:t>
              </a:r>
              <a:r>
                <a:rPr lang="ko-KR" altLang="en-US" sz="1200" dirty="0">
                  <a:solidFill>
                    <a:schemeClr val="bg1"/>
                  </a:solidFill>
                </a:rPr>
                <a:t>시스템</a:t>
              </a: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닌자테틀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rgbClr val="FFC000"/>
                  </a:solidFill>
                </a:rPr>
                <a:t>CNN</a:t>
              </a:r>
              <a:r>
                <a:rPr lang="ko-KR" altLang="en-US" sz="1200" dirty="0">
                  <a:solidFill>
                    <a:srgbClr val="FFC000"/>
                  </a:solidFill>
                </a:rPr>
                <a:t>기반의 학습모델</a:t>
              </a:r>
              <a:r>
                <a:rPr lang="ko-KR" altLang="en-US" sz="1200" dirty="0">
                  <a:solidFill>
                    <a:schemeClr val="bg1"/>
                  </a:solidFill>
                </a:rPr>
                <a:t>을 활용한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거북목</a:t>
              </a:r>
              <a:r>
                <a:rPr lang="ko-KR" altLang="en-US" sz="1200" dirty="0">
                  <a:solidFill>
                    <a:schemeClr val="bg1"/>
                  </a:solidFill>
                </a:rPr>
                <a:t> 증후군 자세 교정 시스템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1A8BF-B4CC-4762-881C-A5F7CD434424}"/>
                </a:ext>
              </a:extLst>
            </p:cNvPr>
            <p:cNvSpPr txBox="1"/>
            <p:nvPr/>
          </p:nvSpPr>
          <p:spPr>
            <a:xfrm>
              <a:off x="7828051" y="1933945"/>
              <a:ext cx="1270000" cy="369332"/>
            </a:xfrm>
            <a:prstGeom prst="rect">
              <a:avLst/>
            </a:prstGeom>
            <a:solidFill>
              <a:srgbClr val="1E1E1E"/>
            </a:solidFill>
            <a:effectLst>
              <a:outerShdw blurRad="50800" dist="38100" dir="2700000" sx="102000" sy="102000" algn="tl" rotWithShape="0">
                <a:prstClr val="black">
                  <a:alpha val="7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참고 논문</a:t>
              </a:r>
            </a:p>
          </p:txBody>
        </p:sp>
      </p:grp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7C30E9A-4391-4928-997D-62C0D2FD55CD}"/>
              </a:ext>
            </a:extLst>
          </p:cNvPr>
          <p:cNvSpPr/>
          <p:nvPr/>
        </p:nvSpPr>
        <p:spPr>
          <a:xfrm>
            <a:off x="8488061" y="585874"/>
            <a:ext cx="171450" cy="1900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0F9DB-283B-4BEA-AE4C-3CF2885CE281}"/>
              </a:ext>
            </a:extLst>
          </p:cNvPr>
          <p:cNvSpPr txBox="1"/>
          <p:nvPr/>
        </p:nvSpPr>
        <p:spPr>
          <a:xfrm>
            <a:off x="7332832" y="840045"/>
            <a:ext cx="248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 참고 문헌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B8C3F6-3102-4977-92C0-3797AB77EB36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68BB3DE-D037-4EE7-A0FE-C488E5869741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7F0CC5-AEA4-4BC3-A6DF-45078168D473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58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622F56-EF37-49C0-B953-4C9A177FA1C2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493335-3B94-4C05-BA55-E0ADE5F437C7}"/>
              </a:ext>
            </a:extLst>
          </p:cNvPr>
          <p:cNvGrpSpPr/>
          <p:nvPr/>
        </p:nvGrpSpPr>
        <p:grpSpPr>
          <a:xfrm>
            <a:off x="2039823" y="2572724"/>
            <a:ext cx="4381444" cy="2518941"/>
            <a:chOff x="8090704" y="2296127"/>
            <a:chExt cx="5008838" cy="251894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74898FE-9BFA-4E52-93D7-2DA41ED29ACA}"/>
                </a:ext>
              </a:extLst>
            </p:cNvPr>
            <p:cNvGrpSpPr/>
            <p:nvPr/>
          </p:nvGrpSpPr>
          <p:grpSpPr>
            <a:xfrm>
              <a:off x="8090704" y="2296127"/>
              <a:ext cx="3090440" cy="2518941"/>
              <a:chOff x="8090704" y="2296127"/>
              <a:chExt cx="3090440" cy="251894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65A8F43-4F28-4D77-91AE-BB5A86C6E85C}"/>
                  </a:ext>
                </a:extLst>
              </p:cNvPr>
              <p:cNvSpPr/>
              <p:nvPr/>
            </p:nvSpPr>
            <p:spPr>
              <a:xfrm>
                <a:off x="8090704" y="2588718"/>
                <a:ext cx="3090440" cy="222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B61898-4AB3-4EC1-972D-0B58CCC7FAA6}"/>
                  </a:ext>
                </a:extLst>
              </p:cNvPr>
              <p:cNvSpPr txBox="1"/>
              <p:nvPr/>
            </p:nvSpPr>
            <p:spPr>
              <a:xfrm>
                <a:off x="8250575" y="2296127"/>
                <a:ext cx="2768563" cy="46166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거북목</a:t>
                </a:r>
                <a:r>
                  <a:rPr lang="ko-KR" alt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 멈춰</a:t>
                </a:r>
              </a:p>
            </p:txBody>
          </p:sp>
          <p:sp>
            <p:nvSpPr>
              <p:cNvPr id="38" name="십자형 37">
                <a:extLst>
                  <a:ext uri="{FF2B5EF4-FFF2-40B4-BE49-F238E27FC236}">
                    <a16:creationId xmlns:a16="http://schemas.microsoft.com/office/drawing/2014/main" id="{EFCF4CC6-0A7B-4E4D-947D-BFE0E2FBEF97}"/>
                  </a:ext>
                </a:extLst>
              </p:cNvPr>
              <p:cNvSpPr/>
              <p:nvPr/>
            </p:nvSpPr>
            <p:spPr>
              <a:xfrm rot="2685116">
                <a:off x="9402042" y="3152542"/>
                <a:ext cx="465630" cy="456272"/>
              </a:xfrm>
              <a:prstGeom prst="plus">
                <a:avLst>
                  <a:gd name="adj" fmla="val 4525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08FBF9-4560-4A95-BEE2-8421343176C7}"/>
                </a:ext>
              </a:extLst>
            </p:cNvPr>
            <p:cNvSpPr txBox="1"/>
            <p:nvPr/>
          </p:nvSpPr>
          <p:spPr>
            <a:xfrm>
              <a:off x="8415653" y="3924521"/>
              <a:ext cx="468388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비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(</a:t>
              </a:r>
              <a:r>
                <a:rPr lang="ko-KR" altLang="en-US" sz="2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非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)_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전공자들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CF50635-E0D9-477D-887E-D65647AE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81" y="2134466"/>
            <a:ext cx="6200927" cy="3456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AADA8-70BD-4EB2-8913-5E7506A3DCE9}"/>
              </a:ext>
            </a:extLst>
          </p:cNvPr>
          <p:cNvSpPr txBox="1"/>
          <p:nvPr/>
        </p:nvSpPr>
        <p:spPr>
          <a:xfrm>
            <a:off x="5319081" y="943345"/>
            <a:ext cx="546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Schedule &amp; WBS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2FE76B-25DB-4018-A25A-047599C2CB73}"/>
              </a:ext>
            </a:extLst>
          </p:cNvPr>
          <p:cNvSpPr/>
          <p:nvPr/>
        </p:nvSpPr>
        <p:spPr>
          <a:xfrm>
            <a:off x="23663" y="0"/>
            <a:ext cx="954030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DA1797-9C75-4BD0-A68E-FD6C08BA3F8D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D19B21-817E-42D8-ADDC-D0E990FA0C10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1521D6-93CC-4A35-BC24-1C6AFC023906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55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87B2DA-EFAC-4DB2-A820-60861CB4D194}"/>
              </a:ext>
            </a:extLst>
          </p:cNvPr>
          <p:cNvSpPr/>
          <p:nvPr/>
        </p:nvSpPr>
        <p:spPr>
          <a:xfrm>
            <a:off x="0" y="0"/>
            <a:ext cx="3009900" cy="685800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E659-C660-4CD8-A8E8-895071210DC6}"/>
              </a:ext>
            </a:extLst>
          </p:cNvPr>
          <p:cNvSpPr/>
          <p:nvPr/>
        </p:nvSpPr>
        <p:spPr>
          <a:xfrm>
            <a:off x="3009900" y="0"/>
            <a:ext cx="30099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F936C8-C0C3-453B-AB09-E3EB38C5F3E2}"/>
              </a:ext>
            </a:extLst>
          </p:cNvPr>
          <p:cNvSpPr/>
          <p:nvPr/>
        </p:nvSpPr>
        <p:spPr>
          <a:xfrm>
            <a:off x="6019800" y="-1"/>
            <a:ext cx="3162300" cy="68580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3815A-A821-4A66-90BA-05022FA286BE}"/>
              </a:ext>
            </a:extLst>
          </p:cNvPr>
          <p:cNvSpPr/>
          <p:nvPr/>
        </p:nvSpPr>
        <p:spPr>
          <a:xfrm>
            <a:off x="9182100" y="0"/>
            <a:ext cx="3009900" cy="685800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15A8D-0575-42D4-9505-499E58A69CE2}"/>
              </a:ext>
            </a:extLst>
          </p:cNvPr>
          <p:cNvSpPr/>
          <p:nvPr/>
        </p:nvSpPr>
        <p:spPr>
          <a:xfrm>
            <a:off x="0" y="-28576"/>
            <a:ext cx="12192000" cy="702614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1404DE-80E8-47EF-9902-779E3EB95929}"/>
              </a:ext>
            </a:extLst>
          </p:cNvPr>
          <p:cNvGrpSpPr/>
          <p:nvPr/>
        </p:nvGrpSpPr>
        <p:grpSpPr>
          <a:xfrm>
            <a:off x="2962278" y="0"/>
            <a:ext cx="95241" cy="5057775"/>
            <a:chOff x="2962278" y="0"/>
            <a:chExt cx="95241" cy="50577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D04DF-3354-4EA2-8D3A-6637D1B16193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85743A-690C-44CF-9184-9CE9C68DB00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0E33FA-F62D-4DB7-B4E7-DD4409468174}"/>
              </a:ext>
            </a:extLst>
          </p:cNvPr>
          <p:cNvGrpSpPr/>
          <p:nvPr/>
        </p:nvGrpSpPr>
        <p:grpSpPr>
          <a:xfrm>
            <a:off x="9134479" y="0"/>
            <a:ext cx="95241" cy="5057775"/>
            <a:chOff x="2962278" y="0"/>
            <a:chExt cx="95241" cy="50577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B08A8FA-D95E-46BF-A8AD-FF963F94342A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4FCBA6-D3B4-442E-BE32-6D5B1890D63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8DDD05-E2BA-41C7-9601-EA52C47539C6}"/>
              </a:ext>
            </a:extLst>
          </p:cNvPr>
          <p:cNvGrpSpPr/>
          <p:nvPr/>
        </p:nvGrpSpPr>
        <p:grpSpPr>
          <a:xfrm rot="10800000">
            <a:off x="5972180" y="1800225"/>
            <a:ext cx="95241" cy="5057775"/>
            <a:chOff x="2962278" y="0"/>
            <a:chExt cx="95241" cy="505777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26FCDC-1A11-44B9-BBD5-70F85153404E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8ADE8-EFFD-4281-B98B-3480498A31C1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2F72EF-C909-4CAD-846A-BE248AD48FB6}"/>
              </a:ext>
            </a:extLst>
          </p:cNvPr>
          <p:cNvSpPr txBox="1"/>
          <p:nvPr/>
        </p:nvSpPr>
        <p:spPr>
          <a:xfrm>
            <a:off x="457194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dirty="0">
                <a:solidFill>
                  <a:schemeClr val="bg1"/>
                </a:solidFill>
              </a:rPr>
              <a:t> Introduction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070A-8E14-41C1-AA85-1CF3EA324286}"/>
              </a:ext>
            </a:extLst>
          </p:cNvPr>
          <p:cNvSpPr txBox="1"/>
          <p:nvPr/>
        </p:nvSpPr>
        <p:spPr>
          <a:xfrm>
            <a:off x="3571870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A3A322-84AD-410E-B933-9D1769966484}"/>
              </a:ext>
            </a:extLst>
          </p:cNvPr>
          <p:cNvSpPr txBox="1"/>
          <p:nvPr/>
        </p:nvSpPr>
        <p:spPr>
          <a:xfrm>
            <a:off x="6534147" y="2350532"/>
            <a:ext cx="249555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Data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Data 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EDA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Machine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Model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3A99F-CF4C-47C2-BEF2-F41D02840AB1}"/>
              </a:ext>
            </a:extLst>
          </p:cNvPr>
          <p:cNvSpPr txBox="1"/>
          <p:nvPr/>
        </p:nvSpPr>
        <p:spPr>
          <a:xfrm>
            <a:off x="6581767" y="200025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E2E98-EFAE-4D12-BB85-C84D910E1AD7}"/>
              </a:ext>
            </a:extLst>
          </p:cNvPr>
          <p:cNvSpPr txBox="1"/>
          <p:nvPr/>
        </p:nvSpPr>
        <p:spPr>
          <a:xfrm>
            <a:off x="9963152" y="1981200"/>
            <a:ext cx="184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6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8078E0-ABC8-47F5-BD1E-DAF88C2E4D63}"/>
              </a:ext>
            </a:extLst>
          </p:cNvPr>
          <p:cNvSpPr/>
          <p:nvPr/>
        </p:nvSpPr>
        <p:spPr>
          <a:xfrm>
            <a:off x="0" y="3345084"/>
            <a:ext cx="12191999" cy="2017491"/>
          </a:xfrm>
          <a:prstGeom prst="rect">
            <a:avLst/>
          </a:prstGeom>
          <a:solidFill>
            <a:schemeClr val="accent3">
              <a:lumMod val="50000"/>
              <a:alpha val="6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A0BF3E-DEC9-4D94-B334-2A6A81D4283B}"/>
              </a:ext>
            </a:extLst>
          </p:cNvPr>
          <p:cNvGrpSpPr/>
          <p:nvPr/>
        </p:nvGrpSpPr>
        <p:grpSpPr>
          <a:xfrm>
            <a:off x="1174211" y="1918244"/>
            <a:ext cx="1634932" cy="1931404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6256CD2-D58B-4038-8C97-9B3EFD4C71B0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551B369-404D-40DF-954B-2153818056DE}"/>
                </a:ext>
              </a:extLst>
            </p:cNvPr>
            <p:cNvSpPr/>
            <p:nvPr/>
          </p:nvSpPr>
          <p:spPr>
            <a:xfrm>
              <a:off x="821803" y="1551008"/>
              <a:ext cx="3275635" cy="1714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STEP 1</a:t>
              </a:r>
              <a:endParaRPr lang="ko-KR" altLang="en-US" sz="20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9A7EBA-6581-49EF-AF2B-FB17876B3D7A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</a:t>
              </a:r>
              <a:r>
                <a:rPr lang="ko-KR" altLang="en-US" dirty="0"/>
                <a:t> </a:t>
              </a:r>
              <a:r>
                <a:rPr lang="en-US" altLang="ko-KR" dirty="0"/>
                <a:t>collection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072421-5575-4A00-BB30-DA8BADC4A83C}"/>
              </a:ext>
            </a:extLst>
          </p:cNvPr>
          <p:cNvGrpSpPr/>
          <p:nvPr/>
        </p:nvGrpSpPr>
        <p:grpSpPr>
          <a:xfrm>
            <a:off x="3658902" y="2836971"/>
            <a:ext cx="763929" cy="740780"/>
            <a:chOff x="3643123" y="3536066"/>
            <a:chExt cx="763929" cy="740780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B56C6A11-3FF1-41E8-B251-BCCB5CEC1AF5}"/>
                </a:ext>
              </a:extLst>
            </p:cNvPr>
            <p:cNvSpPr/>
            <p:nvPr/>
          </p:nvSpPr>
          <p:spPr>
            <a:xfrm>
              <a:off x="3643123" y="3536066"/>
              <a:ext cx="416689" cy="740780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5B9FBDC6-1F8E-4012-8136-0AD5DF7A4A13}"/>
                </a:ext>
              </a:extLst>
            </p:cNvPr>
            <p:cNvSpPr/>
            <p:nvPr/>
          </p:nvSpPr>
          <p:spPr>
            <a:xfrm>
              <a:off x="3990363" y="3536066"/>
              <a:ext cx="416689" cy="740780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BA6303-C148-47C3-A043-2CC55D2007B6}"/>
              </a:ext>
            </a:extLst>
          </p:cNvPr>
          <p:cNvGrpSpPr/>
          <p:nvPr/>
        </p:nvGrpSpPr>
        <p:grpSpPr>
          <a:xfrm>
            <a:off x="7876685" y="2861367"/>
            <a:ext cx="763929" cy="740780"/>
            <a:chOff x="7516792" y="3510023"/>
            <a:chExt cx="763929" cy="740780"/>
          </a:xfrm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E8F9C525-5DF1-4B0A-BFFA-9054DD1C4D94}"/>
                </a:ext>
              </a:extLst>
            </p:cNvPr>
            <p:cNvSpPr/>
            <p:nvPr/>
          </p:nvSpPr>
          <p:spPr>
            <a:xfrm>
              <a:off x="7516792" y="3510023"/>
              <a:ext cx="416689" cy="740780"/>
            </a:xfrm>
            <a:prstGeom prst="chevron">
              <a:avLst/>
            </a:prstGeom>
            <a:solidFill>
              <a:schemeClr val="tx1">
                <a:lumMod val="95000"/>
                <a:lumOff val="5000"/>
                <a:alpha val="5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A632FB21-E41C-41B0-98C5-89AF1EF12590}"/>
                </a:ext>
              </a:extLst>
            </p:cNvPr>
            <p:cNvSpPr/>
            <p:nvPr/>
          </p:nvSpPr>
          <p:spPr>
            <a:xfrm>
              <a:off x="7864032" y="3510023"/>
              <a:ext cx="416689" cy="740780"/>
            </a:xfrm>
            <a:prstGeom prst="chevron">
              <a:avLst/>
            </a:prstGeom>
            <a:solidFill>
              <a:schemeClr val="tx1">
                <a:lumMod val="95000"/>
                <a:lumOff val="5000"/>
                <a:alpha val="5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A690A2-526C-48F7-8888-ADFE46166FAD}"/>
              </a:ext>
            </a:extLst>
          </p:cNvPr>
          <p:cNvGrpSpPr/>
          <p:nvPr/>
        </p:nvGrpSpPr>
        <p:grpSpPr>
          <a:xfrm>
            <a:off x="9320437" y="1943778"/>
            <a:ext cx="1634932" cy="1931404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11003F-9218-42D8-9029-0ECD02D80825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32A225-FE99-401D-A3E2-9DD3181EC131}"/>
                </a:ext>
              </a:extLst>
            </p:cNvPr>
            <p:cNvSpPr/>
            <p:nvPr/>
          </p:nvSpPr>
          <p:spPr>
            <a:xfrm>
              <a:off x="821803" y="1551008"/>
              <a:ext cx="3275635" cy="1714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STEP 3</a:t>
              </a:r>
              <a:endParaRPr lang="ko-KR" altLang="en-US" sz="20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BA0585-1E95-4C14-A71D-3011239FF261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EDA</a:t>
              </a:r>
              <a:endParaRPr lang="ko-KR" altLang="en-US" dirty="0"/>
            </a:p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8BBEDC-6370-4B2D-BAF5-25A406070E40}"/>
              </a:ext>
            </a:extLst>
          </p:cNvPr>
          <p:cNvGrpSpPr/>
          <p:nvPr/>
        </p:nvGrpSpPr>
        <p:grpSpPr>
          <a:xfrm>
            <a:off x="5200814" y="1926168"/>
            <a:ext cx="1634932" cy="1931404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36D77CD-F714-40AD-84C1-8156C825514D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735757F-03DA-4B65-BBD0-28D91A5C83F0}"/>
                </a:ext>
              </a:extLst>
            </p:cNvPr>
            <p:cNvSpPr/>
            <p:nvPr/>
          </p:nvSpPr>
          <p:spPr>
            <a:xfrm>
              <a:off x="821803" y="1551008"/>
              <a:ext cx="3275635" cy="1714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STEP 2</a:t>
              </a:r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CF6FCA-7B33-43A2-80D0-818B7136F423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</a:t>
              </a:r>
              <a:r>
                <a:rPr lang="ko-KR" altLang="en-US" dirty="0"/>
                <a:t> </a:t>
              </a:r>
              <a:r>
                <a:rPr lang="en-US" altLang="ko-KR" dirty="0"/>
                <a:t>preprocessing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D1CCA5-3F49-4A04-A158-7CA17E4392EB}"/>
              </a:ext>
            </a:extLst>
          </p:cNvPr>
          <p:cNvGrpSpPr/>
          <p:nvPr/>
        </p:nvGrpSpPr>
        <p:grpSpPr>
          <a:xfrm>
            <a:off x="3017945" y="4232131"/>
            <a:ext cx="1634932" cy="1931404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5E69C41-8400-4962-A1EA-257C1A07EBE8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856C54-F595-4F0D-AFAB-FE63BC360372}"/>
                </a:ext>
              </a:extLst>
            </p:cNvPr>
            <p:cNvSpPr/>
            <p:nvPr/>
          </p:nvSpPr>
          <p:spPr>
            <a:xfrm>
              <a:off x="821803" y="1551008"/>
              <a:ext cx="3275635" cy="1714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STEP 4</a:t>
              </a:r>
              <a:endParaRPr lang="ko-KR" altLang="en-US" sz="20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F489211-3F44-45C4-9288-A67FCB6833C4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Machine</a:t>
              </a:r>
            </a:p>
            <a:p>
              <a:pPr algn="ctr"/>
              <a:r>
                <a:rPr lang="en-US" altLang="ko-KR" dirty="0"/>
                <a:t>learning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0514DE-361C-4FE2-94FC-25C10349F343}"/>
              </a:ext>
            </a:extLst>
          </p:cNvPr>
          <p:cNvGrpSpPr/>
          <p:nvPr/>
        </p:nvGrpSpPr>
        <p:grpSpPr>
          <a:xfrm>
            <a:off x="7685505" y="4232131"/>
            <a:ext cx="1634932" cy="1931404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AC97E48-9BF3-4F01-8DDD-6FC31807A11B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5C572ED-2575-41FB-B936-F6ABA7F116D7}"/>
                </a:ext>
              </a:extLst>
            </p:cNvPr>
            <p:cNvSpPr/>
            <p:nvPr/>
          </p:nvSpPr>
          <p:spPr>
            <a:xfrm>
              <a:off x="821803" y="1551008"/>
              <a:ext cx="3275635" cy="1714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STEP 5</a:t>
              </a:r>
              <a:endParaRPr lang="ko-KR" altLang="en-US" sz="20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9F2EDD-9C2B-48EB-8B0E-416842F1A748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Model</a:t>
              </a:r>
            </a:p>
            <a:p>
              <a:pPr algn="ctr"/>
              <a:r>
                <a:rPr lang="en-US" altLang="ko-KR" dirty="0"/>
                <a:t>evaluation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FC12B5-9160-4748-AF71-15BD3F90C352}"/>
              </a:ext>
            </a:extLst>
          </p:cNvPr>
          <p:cNvGrpSpPr/>
          <p:nvPr/>
        </p:nvGrpSpPr>
        <p:grpSpPr>
          <a:xfrm>
            <a:off x="5648602" y="4900583"/>
            <a:ext cx="763929" cy="740780"/>
            <a:chOff x="7516792" y="3510023"/>
            <a:chExt cx="763929" cy="740780"/>
          </a:xfrm>
          <a:solidFill>
            <a:schemeClr val="tx1"/>
          </a:solidFill>
        </p:grpSpPr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7CC7C52E-D8CF-4484-A5CD-8EC3F20238DB}"/>
                </a:ext>
              </a:extLst>
            </p:cNvPr>
            <p:cNvSpPr/>
            <p:nvPr/>
          </p:nvSpPr>
          <p:spPr>
            <a:xfrm>
              <a:off x="7516792" y="3510023"/>
              <a:ext cx="416689" cy="740780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F115B200-EF8B-4555-8147-87DE2FA1BF0A}"/>
                </a:ext>
              </a:extLst>
            </p:cNvPr>
            <p:cNvSpPr/>
            <p:nvPr/>
          </p:nvSpPr>
          <p:spPr>
            <a:xfrm>
              <a:off x="7864032" y="3510023"/>
              <a:ext cx="416689" cy="740780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2169E3E-C8A3-4D0D-8F20-E232DC2DD533}"/>
              </a:ext>
            </a:extLst>
          </p:cNvPr>
          <p:cNvGrpSpPr/>
          <p:nvPr/>
        </p:nvGrpSpPr>
        <p:grpSpPr>
          <a:xfrm>
            <a:off x="3635816" y="939097"/>
            <a:ext cx="5518615" cy="461665"/>
            <a:chOff x="4001452" y="827836"/>
            <a:chExt cx="5518615" cy="46166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FCD8B3C-D8D1-4912-B6C3-83E0EF9328E7}"/>
                </a:ext>
              </a:extLst>
            </p:cNvPr>
            <p:cNvGrpSpPr/>
            <p:nvPr/>
          </p:nvGrpSpPr>
          <p:grpSpPr>
            <a:xfrm>
              <a:off x="4167103" y="827836"/>
              <a:ext cx="5352964" cy="461665"/>
              <a:chOff x="2709124" y="1173413"/>
              <a:chExt cx="5352964" cy="46166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0F91EF2-7C68-4739-B0A5-6D3E214C8B9E}"/>
                  </a:ext>
                </a:extLst>
              </p:cNvPr>
              <p:cNvCxnSpPr/>
              <p:nvPr/>
            </p:nvCxnSpPr>
            <p:spPr>
              <a:xfrm>
                <a:off x="7462404" y="1192630"/>
                <a:ext cx="0" cy="438597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81596-A966-4A97-9267-26B4515A5473}"/>
                  </a:ext>
                </a:extLst>
              </p:cNvPr>
              <p:cNvSpPr txBox="1"/>
              <p:nvPr/>
            </p:nvSpPr>
            <p:spPr>
              <a:xfrm>
                <a:off x="2709124" y="1173413"/>
                <a:ext cx="5352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C000"/>
                    </a:solidFill>
                  </a:rPr>
                  <a:t>Classification Modelling process</a:t>
                </a:r>
                <a:endParaRPr lang="ko-KR" altLang="en-US" sz="2400" dirty="0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2077C51-33EF-445F-9838-2426A6816D24}"/>
                </a:ext>
              </a:extLst>
            </p:cNvPr>
            <p:cNvCxnSpPr/>
            <p:nvPr/>
          </p:nvCxnSpPr>
          <p:spPr>
            <a:xfrm>
              <a:off x="4001452" y="847053"/>
              <a:ext cx="0" cy="438597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FA40905-33BC-41BD-B7F4-255D14675B80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8DFA01C-3C51-47FB-BEA6-5731C6B485FC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F4DBB2-0778-4109-9E42-E825B7D9B1A1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68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B851F1-82D2-4D1C-AFDC-6873B9A3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78" y="1115282"/>
            <a:ext cx="11067221" cy="5279684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939083-92CB-413C-932F-36F513D9E7C6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A4CFDBB-4656-4125-B3F8-D646D97E8752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0D63C12-6AE0-4B54-8441-9B482CA215A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화살표: 오각형 60">
              <a:extLst>
                <a:ext uri="{FF2B5EF4-FFF2-40B4-BE49-F238E27FC236}">
                  <a16:creationId xmlns:a16="http://schemas.microsoft.com/office/drawing/2014/main" id="{483A0BA4-2419-48C5-9E79-4FF0A1EB937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FEEB3E-F78E-4CE0-9F82-E622EC7C6272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A2B7D2A-A8DF-46FF-ACD2-49B25A435E7F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B51388B-3D49-40E7-9262-05C505AD325E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각형 76">
              <a:extLst>
                <a:ext uri="{FF2B5EF4-FFF2-40B4-BE49-F238E27FC236}">
                  <a16:creationId xmlns:a16="http://schemas.microsoft.com/office/drawing/2014/main" id="{D322377E-D959-4A8C-863F-7AEE63490DB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32565F-C8CE-4772-825A-8A0FF4E9EE7E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0A0377D-A283-48CF-BCB1-379E31A07330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A665E5-5FBA-4FF8-9803-20EBBC75364C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화살표: 오각형 80">
              <a:extLst>
                <a:ext uri="{FF2B5EF4-FFF2-40B4-BE49-F238E27FC236}">
                  <a16:creationId xmlns:a16="http://schemas.microsoft.com/office/drawing/2014/main" id="{D0F2627D-D1F3-4DDD-AF82-C5525410D5C8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BD7C4C4-6FE0-43AC-A157-9F1062423800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558077B-8579-4701-8EB2-19D302C2A475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9027910-7E0E-41E2-86C0-26DA6F28C77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오각형 84">
              <a:extLst>
                <a:ext uri="{FF2B5EF4-FFF2-40B4-BE49-F238E27FC236}">
                  <a16:creationId xmlns:a16="http://schemas.microsoft.com/office/drawing/2014/main" id="{B73A8044-B3A4-4CC4-AEB0-FD3B9671FC6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5CA157B-D703-43C6-98C2-18CE75D48C6F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EA48639-AF83-4120-85BE-9211227CBE6E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8835739-C898-4275-B357-A51F305A635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각형 88">
              <a:extLst>
                <a:ext uri="{FF2B5EF4-FFF2-40B4-BE49-F238E27FC236}">
                  <a16:creationId xmlns:a16="http://schemas.microsoft.com/office/drawing/2014/main" id="{3ED73B7E-3381-41B7-8747-10C94B294DE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FE7F9E-C524-4703-AC81-935538DEBE5A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39F2943-F8BE-4C51-A8E9-42961000CA8F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7AFD9A-30D3-4A74-B9E1-08A4ABA97D4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CAEFD8-86F3-4975-8F7D-9E1FA2E4EC7B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14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9CC78A-9216-43AC-BE45-05B55839E0EE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6293ACF-47AB-40C3-9AD6-8F6827E01313}"/>
              </a:ext>
            </a:extLst>
          </p:cNvPr>
          <p:cNvGrpSpPr/>
          <p:nvPr/>
        </p:nvGrpSpPr>
        <p:grpSpPr>
          <a:xfrm>
            <a:off x="3090535" y="946517"/>
            <a:ext cx="7824486" cy="5163208"/>
            <a:chOff x="3022919" y="1000147"/>
            <a:chExt cx="7824486" cy="516320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97A9CA5-7410-495E-AECB-976233AAB593}"/>
                </a:ext>
              </a:extLst>
            </p:cNvPr>
            <p:cNvSpPr/>
            <p:nvPr/>
          </p:nvSpPr>
          <p:spPr>
            <a:xfrm>
              <a:off x="3514603" y="2703227"/>
              <a:ext cx="2878475" cy="209727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45000" endPos="65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DAF7AAB-14B8-4063-9715-8149A1BD77D5}"/>
                </a:ext>
              </a:extLst>
            </p:cNvPr>
            <p:cNvSpPr/>
            <p:nvPr/>
          </p:nvSpPr>
          <p:spPr>
            <a:xfrm>
              <a:off x="7457673" y="2703227"/>
              <a:ext cx="2878475" cy="214897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C6A4C1-43F4-4187-87D8-939134C07135}"/>
                </a:ext>
              </a:extLst>
            </p:cNvPr>
            <p:cNvSpPr/>
            <p:nvPr/>
          </p:nvSpPr>
          <p:spPr>
            <a:xfrm>
              <a:off x="3022919" y="1000147"/>
              <a:ext cx="7824486" cy="5163208"/>
            </a:xfrm>
            <a:prstGeom prst="rect">
              <a:avLst/>
            </a:prstGeom>
            <a:noFill/>
            <a:ln w="476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814EF8-38E1-4292-83AD-5D1E998EED19}"/>
                </a:ext>
              </a:extLst>
            </p:cNvPr>
            <p:cNvSpPr/>
            <p:nvPr/>
          </p:nvSpPr>
          <p:spPr>
            <a:xfrm>
              <a:off x="3175319" y="1588015"/>
              <a:ext cx="7521615" cy="4351416"/>
            </a:xfrm>
            <a:prstGeom prst="rect">
              <a:avLst/>
            </a:prstGeom>
            <a:noFill/>
            <a:ln w="476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6FE566-CD68-4DF0-83B5-09EF52374E8C}"/>
                </a:ext>
              </a:extLst>
            </p:cNvPr>
            <p:cNvSpPr txBox="1"/>
            <p:nvPr/>
          </p:nvSpPr>
          <p:spPr>
            <a:xfrm>
              <a:off x="6625061" y="1130698"/>
              <a:ext cx="4222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CAM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2BD380C-0DFB-4DF8-A3A6-9122F428FB8D}"/>
                </a:ext>
              </a:extLst>
            </p:cNvPr>
            <p:cNvSpPr/>
            <p:nvPr/>
          </p:nvSpPr>
          <p:spPr>
            <a:xfrm>
              <a:off x="6393078" y="1217336"/>
              <a:ext cx="231494" cy="226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18F609-AAAC-4854-BA10-290CEC25D6E3}"/>
                </a:ext>
              </a:extLst>
            </p:cNvPr>
            <p:cNvSpPr txBox="1"/>
            <p:nvPr/>
          </p:nvSpPr>
          <p:spPr>
            <a:xfrm>
              <a:off x="4155791" y="2120626"/>
              <a:ext cx="2075725" cy="374042"/>
            </a:xfrm>
            <a:prstGeom prst="rect">
              <a:avLst/>
            </a:prstGeom>
            <a:solidFill>
              <a:srgbClr val="26262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Machine Learning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6E82A-2586-4A9A-8899-D0846D29A8FD}"/>
                </a:ext>
              </a:extLst>
            </p:cNvPr>
            <p:cNvSpPr txBox="1"/>
            <p:nvPr/>
          </p:nvSpPr>
          <p:spPr>
            <a:xfrm>
              <a:off x="7873431" y="2131885"/>
              <a:ext cx="1814818" cy="369332"/>
            </a:xfrm>
            <a:prstGeom prst="rect">
              <a:avLst/>
            </a:prstGeom>
            <a:solidFill>
              <a:srgbClr val="26262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Deep Learning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1FFF19-4E21-426D-BCB5-90E1CBF52CE9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5F67-C9E6-43CF-A481-738F364B9F83}"/>
              </a:ext>
            </a:extLst>
          </p:cNvPr>
          <p:cNvSpPr txBox="1"/>
          <p:nvPr/>
        </p:nvSpPr>
        <p:spPr>
          <a:xfrm rot="2726762">
            <a:off x="6612451" y="2908043"/>
            <a:ext cx="518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+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71896F-ED78-44A2-ACA1-C206348A8E95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B2F6AD5-ED2E-484F-9F75-5CCA50D5760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E7637B4E-1A05-45EF-80B5-8424EFBE8B70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2BE41-4341-483A-8563-0B79A3B39B6D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739B79-DE72-48BA-9A98-168FCB60DD97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CCBD73-0303-44F0-9280-85B1C2F70B0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D5C633FD-8F5F-4E04-905D-66CDCF67D46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DCA472-A3D0-486D-B38A-937358C94FAD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F2024A-E879-480B-8ECD-3F826B13F7AE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3D4A1A-9925-4E33-9987-2433AFE5D0E5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E697F545-2A15-473D-A7FB-A059F772A03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C08B85-6461-4291-8707-76DB48E9601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DA84BD-1E91-4843-AE20-6A5A40D45724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E302913-CFCD-4447-8A66-57FB4E6F193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E0B3EEF2-E3A9-46D7-80C5-7F6F00A21DC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8A95E4-491B-4F74-8032-C6A7555AD3B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CC7A21-F7D9-4A51-B31B-654E4DAAAC44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0592BE6-B590-4D92-8B95-B9C75ACD47A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DF2DD52F-24AD-4D40-A8DD-D72E015CA30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7360BA-89A5-4F9F-8973-E12BC142A5E1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733979-C418-496C-8BC2-7D64C3C3830F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6C25D9-B9D0-470E-8BA7-AFDFD27121C0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22FF72-E333-4AAF-B487-1347974DD5D5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08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33"/>
          <p:cNvGrpSpPr/>
          <p:nvPr/>
        </p:nvGrpSpPr>
        <p:grpSpPr>
          <a:xfrm>
            <a:off x="1655175" y="1961380"/>
            <a:ext cx="10536825" cy="3143055"/>
            <a:chOff x="1641333" y="3616024"/>
            <a:chExt cx="10513675" cy="2722666"/>
          </a:xfrm>
        </p:grpSpPr>
        <p:sp>
          <p:nvSpPr>
            <p:cNvPr id="1044" name="Google Shape;1044;p33"/>
            <p:cNvSpPr/>
            <p:nvPr/>
          </p:nvSpPr>
          <p:spPr>
            <a:xfrm>
              <a:off x="1641333" y="3616024"/>
              <a:ext cx="10513675" cy="272266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5" name="Google Shape;1045;p33"/>
            <p:cNvSpPr txBox="1"/>
            <p:nvPr/>
          </p:nvSpPr>
          <p:spPr>
            <a:xfrm>
              <a:off x="2388673" y="3891090"/>
              <a:ext cx="9069829" cy="1919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Machine learning</a:t>
              </a:r>
              <a:endParaRPr sz="2000" b="1" dirty="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✔"/>
              </a:pPr>
              <a:r>
                <a:rPr lang="ko-KR" altLang="en-US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대규모 데이터세트에서 </a:t>
              </a:r>
              <a:r>
                <a:rPr lang="ko-KR" altLang="en-US" b="0" i="0" dirty="0">
                  <a:solidFill>
                    <a:srgbClr val="FFC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패턴과 상관관계를 찾고 분석을 토대로 최적의 의사결정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과 예측을 수행하도록 훈련</a:t>
              </a:r>
              <a:endParaRPr lang="en-US" altLang="ko-KR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✔"/>
              </a:pPr>
              <a:r>
                <a:rPr lang="ko-KR" altLang="en-US" b="0" i="0" dirty="0" err="1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머신러닝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알고리즘으로 데이터를 처리할 뿐 아니라 추가 프로그래밍 없이도 데이터를 학습하면서 지능화</a:t>
              </a:r>
              <a:endParaRPr lang="en-US" altLang="ko-KR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6767FE-9CFC-42F2-A20C-8CEF25E2211E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A0F199-6ABD-4A82-91D9-D6F7C13A4B04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D85EDBC-CD61-4905-BB13-A98A84BB2AA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2920E5A3-6854-436F-89FF-AB65A7027DCC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82CB6A-FE45-4647-86D9-87C4CA3F4104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BBE836-F205-4427-A9EB-CFBC4ACD6AA6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CB60A7-B88A-4AA1-ADCD-453448D7FF6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9CFFFA35-B139-4231-B496-5E5059F5163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D5DF2-C11E-4D7B-A46B-633CEE659D70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432582-02B6-4FB3-82E9-37DB9C02711F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A2AF2E4-36E9-4B9E-9D71-39CE97D70529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24F37071-C881-47F7-B234-B732C4ED2F1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FDBE8B-78DE-48D4-93AD-5792B90C4A4B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4D9896-74AF-4CED-ADB1-91B1B0A63161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2ABBDBA-2F98-4E33-96C4-63565443852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850D89F6-F8D0-4CCF-AEB9-A9A55A8106D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692C0-96CD-4108-BF72-66D4A1B5259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66A8DC4-018C-465D-928F-FF86A87EC8DD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386CB2-BD46-487D-909D-2612437277A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각형 53">
              <a:extLst>
                <a:ext uri="{FF2B5EF4-FFF2-40B4-BE49-F238E27FC236}">
                  <a16:creationId xmlns:a16="http://schemas.microsoft.com/office/drawing/2014/main" id="{1F35E273-3710-4D0F-AF02-3E684A77A5C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920ADC-3B3B-411B-AF00-F4D0D97A1C4C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E8E150-95B4-450D-99B0-D15E67C004F2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5D5C3C-EB20-4BA9-ACBA-D5354B08D61D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33AD7A-3C65-4CD0-8062-3927247BD3E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49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84532E1A-9A5D-40B4-A4D9-35AD9B259E4C}"/>
              </a:ext>
            </a:extLst>
          </p:cNvPr>
          <p:cNvGrpSpPr/>
          <p:nvPr/>
        </p:nvGrpSpPr>
        <p:grpSpPr>
          <a:xfrm>
            <a:off x="3007290" y="1276688"/>
            <a:ext cx="7855744" cy="3813950"/>
            <a:chOff x="3010639" y="1778328"/>
            <a:chExt cx="7855744" cy="381395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F953AA-7BC4-4AE0-8B13-9E46371EDF8E}"/>
                </a:ext>
              </a:extLst>
            </p:cNvPr>
            <p:cNvGrpSpPr/>
            <p:nvPr/>
          </p:nvGrpSpPr>
          <p:grpSpPr>
            <a:xfrm>
              <a:off x="3010639" y="1809349"/>
              <a:ext cx="3001679" cy="2897295"/>
              <a:chOff x="2435953" y="2063052"/>
              <a:chExt cx="3001679" cy="289729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15E91C8-B88A-4202-8B6E-5D0D8A6940C0}"/>
                  </a:ext>
                </a:extLst>
              </p:cNvPr>
              <p:cNvSpPr/>
              <p:nvPr/>
            </p:nvSpPr>
            <p:spPr>
              <a:xfrm>
                <a:off x="2435953" y="2063052"/>
                <a:ext cx="2995061" cy="15743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CFE4502-CDC7-4D72-AF71-EB84D9CEC54A}"/>
                  </a:ext>
                </a:extLst>
              </p:cNvPr>
              <p:cNvGrpSpPr/>
              <p:nvPr/>
            </p:nvGrpSpPr>
            <p:grpSpPr>
              <a:xfrm>
                <a:off x="2440365" y="3637391"/>
                <a:ext cx="2997267" cy="1322956"/>
                <a:chOff x="2440365" y="3637391"/>
                <a:chExt cx="2997267" cy="132295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669A6883-6B4C-400B-8EBB-2C0969C72559}"/>
                    </a:ext>
                  </a:extLst>
                </p:cNvPr>
                <p:cNvSpPr/>
                <p:nvPr/>
              </p:nvSpPr>
              <p:spPr>
                <a:xfrm>
                  <a:off x="2440365" y="3637391"/>
                  <a:ext cx="2995061" cy="461666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D8AE23-CDD9-4A7E-8DE2-D5ACE8E63846}"/>
                    </a:ext>
                  </a:extLst>
                </p:cNvPr>
                <p:cNvSpPr txBox="1"/>
                <p:nvPr/>
              </p:nvSpPr>
              <p:spPr>
                <a:xfrm>
                  <a:off x="2702574" y="3729482"/>
                  <a:ext cx="24544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</a:rPr>
                    <a:t>사람 인체</a:t>
                  </a:r>
                  <a:r>
                    <a:rPr lang="en-US" altLang="ko-KR" sz="1600" dirty="0">
                      <a:solidFill>
                        <a:schemeClr val="bg1"/>
                      </a:solidFill>
                    </a:rPr>
                    <a:t>/</a:t>
                  </a:r>
                  <a:r>
                    <a:rPr lang="ko-KR" altLang="en-US" sz="1600" dirty="0">
                      <a:solidFill>
                        <a:schemeClr val="bg1"/>
                      </a:solidFill>
                    </a:rPr>
                    <a:t>자세 </a:t>
                  </a:r>
                  <a:r>
                    <a:rPr lang="en-US" altLang="ko-KR" sz="1600" dirty="0">
                      <a:solidFill>
                        <a:schemeClr val="bg1"/>
                      </a:solidFill>
                    </a:rPr>
                    <a:t>3D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1E3A1462-3A0E-4E5D-A8E8-CA2CA072DFCA}"/>
                    </a:ext>
                  </a:extLst>
                </p:cNvPr>
                <p:cNvSpPr/>
                <p:nvPr/>
              </p:nvSpPr>
              <p:spPr>
                <a:xfrm>
                  <a:off x="2442571" y="4068036"/>
                  <a:ext cx="2995061" cy="461666"/>
                </a:xfrm>
                <a:prstGeom prst="roundRect">
                  <a:avLst/>
                </a:prstGeom>
                <a:solidFill>
                  <a:srgbClr val="262626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EBF233A-BECB-421E-A9D7-A148F9E572D4}"/>
                    </a:ext>
                  </a:extLst>
                </p:cNvPr>
                <p:cNvSpPr txBox="1"/>
                <p:nvPr/>
              </p:nvSpPr>
              <p:spPr>
                <a:xfrm>
                  <a:off x="2704780" y="4160127"/>
                  <a:ext cx="2454442" cy="338554"/>
                </a:xfrm>
                <a:prstGeom prst="rect">
                  <a:avLst/>
                </a:prstGeom>
                <a:solidFill>
                  <a:srgbClr val="262626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</a:rPr>
                    <a:t>피트니스 자세</a:t>
                  </a:r>
                  <a:r>
                    <a:rPr lang="en-US" altLang="ko-KR" sz="1600" dirty="0">
                      <a:solidFill>
                        <a:schemeClr val="bg1"/>
                      </a:solidFill>
                    </a:rPr>
                    <a:t>/</a:t>
                  </a:r>
                  <a:r>
                    <a:rPr lang="ko-KR" altLang="en-US" sz="1600" dirty="0">
                      <a:solidFill>
                        <a:schemeClr val="bg1"/>
                      </a:solidFill>
                    </a:rPr>
                    <a:t>이미지</a:t>
                  </a: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F00C9904-F895-4946-BFFA-25F988384E84}"/>
                    </a:ext>
                  </a:extLst>
                </p:cNvPr>
                <p:cNvSpPr/>
                <p:nvPr/>
              </p:nvSpPr>
              <p:spPr>
                <a:xfrm>
                  <a:off x="2442570" y="4498681"/>
                  <a:ext cx="2995061" cy="461666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C98FFA7-0F4F-4E78-87D5-1030877D1906}"/>
                    </a:ext>
                  </a:extLst>
                </p:cNvPr>
                <p:cNvSpPr txBox="1"/>
                <p:nvPr/>
              </p:nvSpPr>
              <p:spPr>
                <a:xfrm>
                  <a:off x="2704779" y="4590772"/>
                  <a:ext cx="2454442" cy="33855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</a:rPr>
                    <a:t>한국인 안면 이미지</a:t>
                  </a: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55237BE-205F-4EAC-9A06-D5C945A92035}"/>
                </a:ext>
              </a:extLst>
            </p:cNvPr>
            <p:cNvGrpSpPr/>
            <p:nvPr/>
          </p:nvGrpSpPr>
          <p:grpSpPr>
            <a:xfrm>
              <a:off x="7483102" y="1778328"/>
              <a:ext cx="3383281" cy="2897295"/>
              <a:chOff x="6184230" y="2032031"/>
              <a:chExt cx="3383281" cy="2897295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704E00DE-BD9F-4691-BFB1-A40F7EEDC767}"/>
                  </a:ext>
                </a:extLst>
              </p:cNvPr>
              <p:cNvSpPr/>
              <p:nvPr/>
            </p:nvSpPr>
            <p:spPr>
              <a:xfrm>
                <a:off x="6184230" y="2032031"/>
                <a:ext cx="2995061" cy="15743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8970318-B4D9-4DD7-9DB2-A90250394BD9}"/>
                  </a:ext>
                </a:extLst>
              </p:cNvPr>
              <p:cNvGrpSpPr/>
              <p:nvPr/>
            </p:nvGrpSpPr>
            <p:grpSpPr>
              <a:xfrm>
                <a:off x="6188642" y="3606370"/>
                <a:ext cx="3378869" cy="1322956"/>
                <a:chOff x="2440365" y="3637391"/>
                <a:chExt cx="3378869" cy="1322956"/>
              </a:xfrm>
            </p:grpSpPr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09E1EF33-7357-4F09-8337-E44C21EC6FBA}"/>
                    </a:ext>
                  </a:extLst>
                </p:cNvPr>
                <p:cNvSpPr/>
                <p:nvPr/>
              </p:nvSpPr>
              <p:spPr>
                <a:xfrm>
                  <a:off x="2440365" y="3637391"/>
                  <a:ext cx="2995061" cy="461666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7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B2C02A7-DDCB-410D-AA3A-95F244173614}"/>
                    </a:ext>
                  </a:extLst>
                </p:cNvPr>
                <p:cNvSpPr txBox="1"/>
                <p:nvPr/>
              </p:nvSpPr>
              <p:spPr>
                <a:xfrm>
                  <a:off x="2702573" y="3729482"/>
                  <a:ext cx="3116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fontAlgn="base"/>
                  <a:r>
                    <a:rPr lang="en-US" altLang="ko-KR" sz="1400" i="0" dirty="0">
                      <a:solidFill>
                        <a:srgbClr val="FFFFFF"/>
                      </a:solidFill>
                      <a:effectLst/>
                      <a:latin typeface="+mj-lt"/>
                    </a:rPr>
                    <a:t>Classification of human poses</a:t>
                  </a: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834B8128-7772-41A1-BD59-4C33426C0506}"/>
                    </a:ext>
                  </a:extLst>
                </p:cNvPr>
                <p:cNvSpPr/>
                <p:nvPr/>
              </p:nvSpPr>
              <p:spPr>
                <a:xfrm>
                  <a:off x="2442571" y="4068036"/>
                  <a:ext cx="2995061" cy="461666"/>
                </a:xfrm>
                <a:prstGeom prst="roundRect">
                  <a:avLst/>
                </a:prstGeom>
                <a:solidFill>
                  <a:schemeClr val="accent1">
                    <a:lumMod val="50000"/>
                    <a:alpha val="62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CD430D4-59FD-4450-B14D-E1A1A47C285A}"/>
                    </a:ext>
                  </a:extLst>
                </p:cNvPr>
                <p:cNvSpPr txBox="1"/>
                <p:nvPr/>
              </p:nvSpPr>
              <p:spPr>
                <a:xfrm>
                  <a:off x="2704780" y="4160127"/>
                  <a:ext cx="24544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/>
                  <a:r>
                    <a:rPr lang="en-US" altLang="ko-KR" sz="1600" i="0" dirty="0">
                      <a:solidFill>
                        <a:srgbClr val="FFFFFF"/>
                      </a:solidFill>
                      <a:effectLst/>
                      <a:latin typeface="zeitung"/>
                    </a:rPr>
                    <a:t>Yoga Pose Classification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973EF604-BCD8-45C8-87A9-4D4134F517D8}"/>
                    </a:ext>
                  </a:extLst>
                </p:cNvPr>
                <p:cNvSpPr/>
                <p:nvPr/>
              </p:nvSpPr>
              <p:spPr>
                <a:xfrm>
                  <a:off x="2442570" y="4498681"/>
                  <a:ext cx="2995061" cy="461666"/>
                </a:xfrm>
                <a:prstGeom prst="roundRect">
                  <a:avLst/>
                </a:prstGeom>
                <a:solidFill>
                  <a:srgbClr val="002060">
                    <a:alpha val="4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161E7AE-7796-43D4-A6BC-8F35CD0F69DE}"/>
                    </a:ext>
                  </a:extLst>
                </p:cNvPr>
                <p:cNvSpPr txBox="1"/>
                <p:nvPr/>
              </p:nvSpPr>
              <p:spPr>
                <a:xfrm>
                  <a:off x="2704779" y="4590772"/>
                  <a:ext cx="24544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/>
                  <a:r>
                    <a:rPr lang="en-US" altLang="ko-KR" sz="1600" i="0" dirty="0">
                      <a:solidFill>
                        <a:srgbClr val="FFFFFF"/>
                      </a:solidFill>
                      <a:effectLst/>
                      <a:latin typeface="zeitung"/>
                    </a:rPr>
                    <a:t>SOMA Set</a:t>
                  </a: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3C1D9B2-6BFA-434D-A0D4-6F5629A470B6}"/>
                </a:ext>
              </a:extLst>
            </p:cNvPr>
            <p:cNvGrpSpPr/>
            <p:nvPr/>
          </p:nvGrpSpPr>
          <p:grpSpPr>
            <a:xfrm>
              <a:off x="4514787" y="4706644"/>
              <a:ext cx="2040020" cy="885634"/>
              <a:chOff x="4514787" y="4706644"/>
              <a:chExt cx="2040020" cy="885634"/>
            </a:xfrm>
          </p:grpSpPr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F9A3CE50-194C-4071-8298-58311A391EF0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rot="16200000" flipH="1">
                <a:off x="5334984" y="3886447"/>
                <a:ext cx="399626" cy="2040020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4627991B-FC24-4A02-A3A2-19B23DDB47B1}"/>
                  </a:ext>
                </a:extLst>
              </p:cNvPr>
              <p:cNvCxnSpPr/>
              <p:nvPr/>
            </p:nvCxnSpPr>
            <p:spPr>
              <a:xfrm>
                <a:off x="6554807" y="5106268"/>
                <a:ext cx="0" cy="48601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13BF05A-585F-4766-8859-FACB4CBD5074}"/>
                </a:ext>
              </a:extLst>
            </p:cNvPr>
            <p:cNvGrpSpPr/>
            <p:nvPr/>
          </p:nvGrpSpPr>
          <p:grpSpPr>
            <a:xfrm>
              <a:off x="6824312" y="4675623"/>
              <a:ext cx="2162939" cy="916655"/>
              <a:chOff x="6824312" y="4675623"/>
              <a:chExt cx="2162939" cy="916655"/>
            </a:xfrm>
          </p:grpSpPr>
          <p:cxnSp>
            <p:nvCxnSpPr>
              <p:cNvPr id="69" name="연결선: 꺾임 68">
                <a:extLst>
                  <a:ext uri="{FF2B5EF4-FFF2-40B4-BE49-F238E27FC236}">
                    <a16:creationId xmlns:a16="http://schemas.microsoft.com/office/drawing/2014/main" id="{619F813F-031E-4D76-8BB5-EFA355DFC380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rot="5400000">
                <a:off x="7690459" y="3809476"/>
                <a:ext cx="430645" cy="2162939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75BFB2E-E77D-43A0-979B-E4D537FF1224}"/>
                  </a:ext>
                </a:extLst>
              </p:cNvPr>
              <p:cNvCxnSpPr/>
              <p:nvPr/>
            </p:nvCxnSpPr>
            <p:spPr>
              <a:xfrm>
                <a:off x="6824312" y="5106268"/>
                <a:ext cx="0" cy="48601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15C7165-CE9B-4467-B5A6-5424EA24A1DE}"/>
              </a:ext>
            </a:extLst>
          </p:cNvPr>
          <p:cNvSpPr txBox="1"/>
          <p:nvPr/>
        </p:nvSpPr>
        <p:spPr>
          <a:xfrm>
            <a:off x="3514685" y="5456218"/>
            <a:ext cx="642486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en-US" altLang="ko-KR" sz="2000" i="1" dirty="0">
                <a:solidFill>
                  <a:schemeClr val="bg1"/>
                </a:solidFill>
              </a:rPr>
              <a:t>Not</a:t>
            </a:r>
            <a:r>
              <a:rPr lang="ko-KR" altLang="en-US" sz="2000" i="1" dirty="0">
                <a:solidFill>
                  <a:schemeClr val="bg1"/>
                </a:solidFill>
              </a:rPr>
              <a:t> </a:t>
            </a:r>
            <a:r>
              <a:rPr lang="en-US" altLang="ko-KR" sz="2000" i="1" dirty="0">
                <a:solidFill>
                  <a:schemeClr val="bg1"/>
                </a:solidFill>
              </a:rPr>
              <a:t>the data we want to </a:t>
            </a:r>
            <a:r>
              <a:rPr lang="en-US" altLang="ko-KR" sz="2000" i="1" u="sng" dirty="0">
                <a:solidFill>
                  <a:schemeClr val="bg1"/>
                </a:solidFill>
              </a:rPr>
              <a:t>classify the </a:t>
            </a:r>
            <a:r>
              <a:rPr lang="en-US" altLang="ko-KR" sz="2000" b="1" u="sng" dirty="0">
                <a:solidFill>
                  <a:srgbClr val="FF0000"/>
                </a:solidFill>
              </a:rPr>
              <a:t>TURTLENECK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B0DD701-2A01-4013-A9B4-D9F47D1D4F63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B782F80-4F82-4E33-9459-CA2D4FAAF64F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DEFA61D-DD50-4CFB-BD2C-665A4FEC533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92386678-17BA-40E8-A01A-9C7023FC0A19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054817E-BFA2-4D8F-A623-887826E08B21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5DD10AA-BFBF-470F-8BB4-08211B5021DD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39B1F4B-B343-41C8-908A-0E67CF74AA2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화살표: 오각형 113">
              <a:extLst>
                <a:ext uri="{FF2B5EF4-FFF2-40B4-BE49-F238E27FC236}">
                  <a16:creationId xmlns:a16="http://schemas.microsoft.com/office/drawing/2014/main" id="{8066F51E-B8D5-492F-A57C-6409C462BDD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416B8AC-22C3-4B46-ABF0-25C7E4579EEF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9CB3E64-B9E8-4D82-AFAB-C3BE1C4AE737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CE5043-DA38-4B82-A514-41679DEF5250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화살표: 오각형 117">
              <a:extLst>
                <a:ext uri="{FF2B5EF4-FFF2-40B4-BE49-F238E27FC236}">
                  <a16:creationId xmlns:a16="http://schemas.microsoft.com/office/drawing/2014/main" id="{F5A6FC5A-596F-4F06-964C-DCB25C1FE3D6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32EABF1-E667-4141-889C-8D60C599FB61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A06424-308C-45C4-BB76-E5EBC32BCD6A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2230BE-F0BD-498B-87E1-C83AC9360B5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화살표: 오각형 121">
              <a:extLst>
                <a:ext uri="{FF2B5EF4-FFF2-40B4-BE49-F238E27FC236}">
                  <a16:creationId xmlns:a16="http://schemas.microsoft.com/office/drawing/2014/main" id="{001042FB-E349-4AE7-8715-7D8ED84CC72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CD3A79-0FDE-4187-A1C2-6CCDC8A5EF81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0D71C16-A7B8-41BA-817B-E0E5F0E706FD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B03780C-08C0-4475-A6A8-233000F7B28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화살표: 오각형 125">
              <a:extLst>
                <a:ext uri="{FF2B5EF4-FFF2-40B4-BE49-F238E27FC236}">
                  <a16:creationId xmlns:a16="http://schemas.microsoft.com/office/drawing/2014/main" id="{F1D46805-69BB-4CEB-886B-04B007C505F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CFBCDB8-7D54-49FA-839D-434B37B0342E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81442E0-35B0-4942-AEBB-6FB7EB12A649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9E82AFA-D7EE-470F-9611-5DE205904F0C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1E8E756-8E97-46F4-A8F1-D48FBCD711E1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9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90151-B01C-4F69-A922-F402C8E2CAF8}"/>
              </a:ext>
            </a:extLst>
          </p:cNvPr>
          <p:cNvSpPr/>
          <p:nvPr/>
        </p:nvSpPr>
        <p:spPr>
          <a:xfrm rot="5400000">
            <a:off x="2525096" y="2000794"/>
            <a:ext cx="3754235" cy="35805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29DE5A-9EE4-42D4-AE8B-679DE9D2E300}"/>
              </a:ext>
            </a:extLst>
          </p:cNvPr>
          <p:cNvGrpSpPr/>
          <p:nvPr/>
        </p:nvGrpSpPr>
        <p:grpSpPr>
          <a:xfrm>
            <a:off x="4495238" y="814053"/>
            <a:ext cx="4879848" cy="707886"/>
            <a:chOff x="4968013" y="943132"/>
            <a:chExt cx="4398745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A5EED-FCEC-4F03-8C8F-F6E4CE789485}"/>
                </a:ext>
              </a:extLst>
            </p:cNvPr>
            <p:cNvSpPr txBox="1"/>
            <p:nvPr/>
          </p:nvSpPr>
          <p:spPr>
            <a:xfrm>
              <a:off x="4968013" y="943132"/>
              <a:ext cx="4398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Data collection          </a:t>
              </a:r>
              <a:r>
                <a:rPr lang="en-US" altLang="ko-KR" sz="2000" b="1" dirty="0">
                  <a:solidFill>
                    <a:srgbClr val="FFC000"/>
                  </a:solidFill>
                </a:rPr>
                <a:t>Data</a:t>
              </a:r>
              <a:r>
                <a:rPr lang="ko-KR" altLang="en-US" sz="2000" b="1" dirty="0">
                  <a:solidFill>
                    <a:srgbClr val="FFC000"/>
                  </a:solidFill>
                </a:rPr>
                <a:t> </a:t>
              </a:r>
              <a:r>
                <a:rPr lang="en-US" altLang="ko-KR" sz="2000" b="1" dirty="0">
                  <a:solidFill>
                    <a:srgbClr val="FFC000"/>
                  </a:solidFill>
                </a:rPr>
                <a:t>generation</a:t>
              </a:r>
              <a:endParaRPr lang="ko-KR" altLang="en-US" sz="20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93D7EB4-256F-463F-9CE5-8EF91F42631F}"/>
                </a:ext>
              </a:extLst>
            </p:cNvPr>
            <p:cNvCxnSpPr>
              <a:cxnSpLocks/>
            </p:cNvCxnSpPr>
            <p:nvPr/>
          </p:nvCxnSpPr>
          <p:spPr>
            <a:xfrm>
              <a:off x="6801624" y="1127798"/>
              <a:ext cx="462013" cy="0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8D6BAF8-BB8C-4D01-B598-AC1348DC0075}"/>
              </a:ext>
            </a:extLst>
          </p:cNvPr>
          <p:cNvGrpSpPr/>
          <p:nvPr/>
        </p:nvGrpSpPr>
        <p:grpSpPr>
          <a:xfrm>
            <a:off x="7334451" y="2096981"/>
            <a:ext cx="3562147" cy="1952602"/>
            <a:chOff x="7334451" y="2096981"/>
            <a:chExt cx="3562147" cy="179029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4EA61EA-8EFE-4A39-A1B5-430E9064F5BD}"/>
                </a:ext>
              </a:extLst>
            </p:cNvPr>
            <p:cNvSpPr/>
            <p:nvPr/>
          </p:nvSpPr>
          <p:spPr>
            <a:xfrm>
              <a:off x="7334451" y="2096981"/>
              <a:ext cx="3320716" cy="1790299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AA14CF-8429-456F-A245-E933EC88A889}"/>
                </a:ext>
              </a:extLst>
            </p:cNvPr>
            <p:cNvSpPr txBox="1"/>
            <p:nvPr/>
          </p:nvSpPr>
          <p:spPr>
            <a:xfrm>
              <a:off x="7575882" y="2311156"/>
              <a:ext cx="332071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Background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Build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Shooting distance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33CB6B-8D6D-4847-8F6F-2E16F48FC4D4}"/>
              </a:ext>
            </a:extLst>
          </p:cNvPr>
          <p:cNvGrpSpPr/>
          <p:nvPr/>
        </p:nvGrpSpPr>
        <p:grpSpPr>
          <a:xfrm>
            <a:off x="7334451" y="4377471"/>
            <a:ext cx="3934514" cy="1321527"/>
            <a:chOff x="7334451" y="4377471"/>
            <a:chExt cx="3934514" cy="13215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C78BDE-4480-41D5-9C8F-78C7980F856D}"/>
                </a:ext>
              </a:extLst>
            </p:cNvPr>
            <p:cNvSpPr txBox="1"/>
            <p:nvPr/>
          </p:nvSpPr>
          <p:spPr>
            <a:xfrm>
              <a:off x="8670144" y="4559718"/>
              <a:ext cx="2598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50 person * 30 * 2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+6 person * 30 *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래픽 31" descr="여성 집단 단색으로 채워진">
              <a:extLst>
                <a:ext uri="{FF2B5EF4-FFF2-40B4-BE49-F238E27FC236}">
                  <a16:creationId xmlns:a16="http://schemas.microsoft.com/office/drawing/2014/main" id="{95886FDB-0BB1-43CB-BFD6-63218366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4451" y="4377471"/>
              <a:ext cx="1122749" cy="1314380"/>
            </a:xfrm>
            <a:prstGeom prst="rect">
              <a:avLst/>
            </a:prstGeom>
            <a:effectLst/>
          </p:spPr>
        </p:pic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E62E4B0-409D-49DD-9B08-A9967C56B7E6}"/>
                </a:ext>
              </a:extLst>
            </p:cNvPr>
            <p:cNvCxnSpPr>
              <a:cxnSpLocks/>
            </p:cNvCxnSpPr>
            <p:nvPr/>
          </p:nvCxnSpPr>
          <p:spPr>
            <a:xfrm>
              <a:off x="8670144" y="5514332"/>
              <a:ext cx="512545" cy="0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A0BFD4-768B-43D9-BDB7-5233B3607D18}"/>
                </a:ext>
              </a:extLst>
            </p:cNvPr>
            <p:cNvSpPr txBox="1"/>
            <p:nvPr/>
          </p:nvSpPr>
          <p:spPr>
            <a:xfrm>
              <a:off x="9262255" y="5329666"/>
              <a:ext cx="158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3,360 </a:t>
              </a:r>
              <a:r>
                <a:rPr lang="en-US" altLang="ko-KR" sz="1600" dirty="0">
                  <a:solidFill>
                    <a:schemeClr val="bg1"/>
                  </a:solidFill>
                </a:rPr>
                <a:t>pictures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6ABB308-0687-4A03-AD94-4CC95C52702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F3E2E4-6D8A-4219-A320-E5D971539CFC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24425C-7CA8-45B5-94E5-080201ABCB3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51F2F66-7621-4448-BF2E-AC16005E99A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6483AC-65B0-43CF-AD25-F03340A1C50B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767C6D-F80E-4B94-A7D3-5AAA29D16713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0A05ED0-F4E4-4FE9-9EBA-653F2EAD339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D5875B60-BBC1-4788-A222-7AD3747677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FD7B2D-82A3-43CD-8369-84EC97CFDDA6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160192-FD93-4B38-8D33-BB6979273C66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9DBEC3-B2E0-404F-8FF3-1766E3D5AFD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484F8F00-5F8D-4DEE-BDD6-5B4E15773D6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B7AB63-03D3-4CAE-9CD1-A95D733A69F1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AD2239-8763-4587-AC09-E02108CAE75B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6B5168E-8E8B-4891-BCEF-70174E17196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232A4614-9254-43CD-BEE9-C8E1F49620A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ED8078-BED2-467D-A717-0BA7B69BAB3F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7149FC-2E99-4638-B3F9-307EEF49D94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6DD199-0EDF-4DEC-8FF2-5013380259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0E9CA629-E44F-42FD-8E42-574387E3975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530A24-CE06-4F55-BD6E-48CA9A907F32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20EBD3-491B-4601-8676-ED135CE5EB2C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1A46972-068F-4F42-BADF-69DAFAF5576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F4ADD7-1832-4D7B-8381-8558E52264C3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36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6ABB308-0687-4A03-AD94-4CC95C52702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F3E2E4-6D8A-4219-A320-E5D971539CFC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24425C-7CA8-45B5-94E5-080201ABCB3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51F2F66-7621-4448-BF2E-AC16005E99A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6483AC-65B0-43CF-AD25-F03340A1C50B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767C6D-F80E-4B94-A7D3-5AAA29D16713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0A05ED0-F4E4-4FE9-9EBA-653F2EAD339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D5875B60-BBC1-4788-A222-7AD3747677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FD7B2D-82A3-43CD-8369-84EC97CFDDA6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160192-FD93-4B38-8D33-BB6979273C66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9DBEC3-B2E0-404F-8FF3-1766E3D5AFD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484F8F00-5F8D-4DEE-BDD6-5B4E15773D6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B7AB63-03D3-4CAE-9CD1-A95D733A69F1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AD2239-8763-4587-AC09-E02108CAE75B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6B5168E-8E8B-4891-BCEF-70174E17196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232A4614-9254-43CD-BEE9-C8E1F49620A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ED8078-BED2-467D-A717-0BA7B69BAB3F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7149FC-2E99-4638-B3F9-307EEF49D94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6DD199-0EDF-4DEC-8FF2-5013380259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0E9CA629-E44F-42FD-8E42-574387E3975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530A24-CE06-4F55-BD6E-48CA9A907F32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 descr="텍스트, 사람, 실내, 화면이(가) 표시된 사진&#10;&#10;자동 생성된 설명">
            <a:extLst>
              <a:ext uri="{FF2B5EF4-FFF2-40B4-BE49-F238E27FC236}">
                <a16:creationId xmlns:a16="http://schemas.microsoft.com/office/drawing/2014/main" id="{C6EF95DA-3745-44AA-AF12-A5B0DE4CB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74" y="1627977"/>
            <a:ext cx="3544733" cy="4040233"/>
          </a:xfrm>
          <a:prstGeom prst="rect">
            <a:avLst/>
          </a:prstGeom>
        </p:spPr>
      </p:pic>
      <p:pic>
        <p:nvPicPr>
          <p:cNvPr id="7" name="그림 6" descr="텍스트, 사람, 벽, 실내이(가) 표시된 사진&#10;&#10;자동 생성된 설명">
            <a:extLst>
              <a:ext uri="{FF2B5EF4-FFF2-40B4-BE49-F238E27FC236}">
                <a16:creationId xmlns:a16="http://schemas.microsoft.com/office/drawing/2014/main" id="{6E2C2F47-3396-4E8E-841A-BE129A0C4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31" y="1630934"/>
            <a:ext cx="3516146" cy="4037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62E8D-AFEC-4E09-BA8A-7379E8A14842}"/>
              </a:ext>
            </a:extLst>
          </p:cNvPr>
          <p:cNvSpPr txBox="1"/>
          <p:nvPr/>
        </p:nvSpPr>
        <p:spPr>
          <a:xfrm>
            <a:off x="3876675" y="100048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CORRECT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ECDD2B-8787-4A34-88D9-F9E4946E8A68}"/>
              </a:ext>
            </a:extLst>
          </p:cNvPr>
          <p:cNvSpPr txBox="1"/>
          <p:nvPr/>
        </p:nvSpPr>
        <p:spPr>
          <a:xfrm>
            <a:off x="7852590" y="104415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TURTLENECK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500D8F-41AF-4C78-B496-3EAA52ACB8B4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3F9F8D2-9E6F-4F63-AE20-5BCFF9EF3B67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E4A0FC-5A77-4DF6-90BF-FBA61F0EDAD9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60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87B2DA-EFAC-4DB2-A820-60861CB4D194}"/>
              </a:ext>
            </a:extLst>
          </p:cNvPr>
          <p:cNvSpPr/>
          <p:nvPr/>
        </p:nvSpPr>
        <p:spPr>
          <a:xfrm>
            <a:off x="0" y="0"/>
            <a:ext cx="3009900" cy="685800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E659-C660-4CD8-A8E8-895071210DC6}"/>
              </a:ext>
            </a:extLst>
          </p:cNvPr>
          <p:cNvSpPr/>
          <p:nvPr/>
        </p:nvSpPr>
        <p:spPr>
          <a:xfrm>
            <a:off x="3009900" y="0"/>
            <a:ext cx="30099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F936C8-C0C3-453B-AB09-E3EB38C5F3E2}"/>
              </a:ext>
            </a:extLst>
          </p:cNvPr>
          <p:cNvSpPr/>
          <p:nvPr/>
        </p:nvSpPr>
        <p:spPr>
          <a:xfrm>
            <a:off x="6019800" y="-1"/>
            <a:ext cx="3162300" cy="68580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3815A-A821-4A66-90BA-05022FA286BE}"/>
              </a:ext>
            </a:extLst>
          </p:cNvPr>
          <p:cNvSpPr/>
          <p:nvPr/>
        </p:nvSpPr>
        <p:spPr>
          <a:xfrm>
            <a:off x="9182100" y="0"/>
            <a:ext cx="3009900" cy="685800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15A8D-0575-42D4-9505-499E58A69CE2}"/>
              </a:ext>
            </a:extLst>
          </p:cNvPr>
          <p:cNvSpPr/>
          <p:nvPr/>
        </p:nvSpPr>
        <p:spPr>
          <a:xfrm>
            <a:off x="0" y="-28576"/>
            <a:ext cx="12192000" cy="701651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1404DE-80E8-47EF-9902-779E3EB95929}"/>
              </a:ext>
            </a:extLst>
          </p:cNvPr>
          <p:cNvGrpSpPr/>
          <p:nvPr/>
        </p:nvGrpSpPr>
        <p:grpSpPr>
          <a:xfrm>
            <a:off x="2962278" y="0"/>
            <a:ext cx="95241" cy="5057775"/>
            <a:chOff x="2962278" y="0"/>
            <a:chExt cx="95241" cy="50577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D04DF-3354-4EA2-8D3A-6637D1B16193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85743A-690C-44CF-9184-9CE9C68DB00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0E33FA-F62D-4DB7-B4E7-DD4409468174}"/>
              </a:ext>
            </a:extLst>
          </p:cNvPr>
          <p:cNvGrpSpPr/>
          <p:nvPr/>
        </p:nvGrpSpPr>
        <p:grpSpPr>
          <a:xfrm>
            <a:off x="9134479" y="0"/>
            <a:ext cx="95241" cy="5057775"/>
            <a:chOff x="2962278" y="0"/>
            <a:chExt cx="95241" cy="50577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B08A8FA-D95E-46BF-A8AD-FF963F94342A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4FCBA6-D3B4-442E-BE32-6D5B1890D63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8DDD05-E2BA-41C7-9601-EA52C47539C6}"/>
              </a:ext>
            </a:extLst>
          </p:cNvPr>
          <p:cNvGrpSpPr/>
          <p:nvPr/>
        </p:nvGrpSpPr>
        <p:grpSpPr>
          <a:xfrm rot="10800000">
            <a:off x="5972180" y="1800225"/>
            <a:ext cx="95241" cy="5057775"/>
            <a:chOff x="2962278" y="0"/>
            <a:chExt cx="95241" cy="505777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26FCDC-1A11-44B9-BBD5-70F85153404E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8ADE8-EFFD-4281-B98B-3480498A31C1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2F72EF-C909-4CAD-846A-BE248AD48FB6}"/>
              </a:ext>
            </a:extLst>
          </p:cNvPr>
          <p:cNvSpPr txBox="1"/>
          <p:nvPr/>
        </p:nvSpPr>
        <p:spPr>
          <a:xfrm>
            <a:off x="457194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dirty="0">
                <a:solidFill>
                  <a:schemeClr val="bg1"/>
                </a:solidFill>
              </a:rPr>
              <a:t> Introduction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070A-8E14-41C1-AA85-1CF3EA324286}"/>
              </a:ext>
            </a:extLst>
          </p:cNvPr>
          <p:cNvSpPr txBox="1"/>
          <p:nvPr/>
        </p:nvSpPr>
        <p:spPr>
          <a:xfrm>
            <a:off x="3571870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217F80-83FC-4664-8C10-AE4989A6A425}"/>
              </a:ext>
            </a:extLst>
          </p:cNvPr>
          <p:cNvSpPr txBox="1"/>
          <p:nvPr/>
        </p:nvSpPr>
        <p:spPr>
          <a:xfrm>
            <a:off x="6581767" y="200025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91A9E-E8BE-4853-8A22-DA1076FFAE31}"/>
              </a:ext>
            </a:extLst>
          </p:cNvPr>
          <p:cNvSpPr txBox="1"/>
          <p:nvPr/>
        </p:nvSpPr>
        <p:spPr>
          <a:xfrm>
            <a:off x="9963152" y="1981200"/>
            <a:ext cx="184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9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FD6E94-1910-4E3E-BF95-039114992FD8}"/>
              </a:ext>
            </a:extLst>
          </p:cNvPr>
          <p:cNvSpPr/>
          <p:nvPr/>
        </p:nvSpPr>
        <p:spPr>
          <a:xfrm>
            <a:off x="5253273" y="1853943"/>
            <a:ext cx="4576528" cy="44983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9ADEA4-D9BB-44B9-93D5-3A25B19B0F38}"/>
              </a:ext>
            </a:extLst>
          </p:cNvPr>
          <p:cNvSpPr/>
          <p:nvPr/>
        </p:nvSpPr>
        <p:spPr>
          <a:xfrm>
            <a:off x="3903457" y="700609"/>
            <a:ext cx="3970421" cy="4078706"/>
          </a:xfrm>
          <a:prstGeom prst="rect">
            <a:avLst/>
          </a:prstGeom>
          <a:solidFill>
            <a:srgbClr val="2A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6ABB308-0687-4A03-AD94-4CC95C52702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F3E2E4-6D8A-4219-A320-E5D971539CFC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24425C-7CA8-45B5-94E5-080201ABCB3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51F2F66-7621-4448-BF2E-AC16005E99A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6483AC-65B0-43CF-AD25-F03340A1C50B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767C6D-F80E-4B94-A7D3-5AAA29D16713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0A05ED0-F4E4-4FE9-9EBA-653F2EAD339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D5875B60-BBC1-4788-A222-7AD3747677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FD7B2D-82A3-43CD-8369-84EC97CFDDA6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160192-FD93-4B38-8D33-BB6979273C66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9DBEC3-B2E0-404F-8FF3-1766E3D5AFD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484F8F00-5F8D-4DEE-BDD6-5B4E15773D6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B7AB63-03D3-4CAE-9CD1-A95D733A69F1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AD2239-8763-4587-AC09-E02108CAE75B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6B5168E-8E8B-4891-BCEF-70174E17196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232A4614-9254-43CD-BEE9-C8E1F49620A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ED8078-BED2-467D-A717-0BA7B69BAB3F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7149FC-2E99-4638-B3F9-307EEF49D94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6DD199-0EDF-4DEC-8FF2-5013380259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0E9CA629-E44F-42FD-8E42-574387E3975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530A24-CE06-4F55-BD6E-48CA9A907F32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D41C0A8-B673-4F73-9F86-835EE8584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29" y="1293309"/>
            <a:ext cx="2133600" cy="21356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853B7C-9014-48F2-A931-7CA6E848B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68" y="1293309"/>
            <a:ext cx="2133600" cy="2133600"/>
          </a:xfrm>
          <a:prstGeom prst="rect">
            <a:avLst/>
          </a:prstGeom>
        </p:spPr>
      </p:pic>
      <p:pic>
        <p:nvPicPr>
          <p:cNvPr id="22" name="그림 21" descr="사람, 벽, 실내, 가장이(가) 표시된 사진&#10;&#10;자동 생성된 설명">
            <a:extLst>
              <a:ext uri="{FF2B5EF4-FFF2-40B4-BE49-F238E27FC236}">
                <a16:creationId xmlns:a16="http://schemas.microsoft.com/office/drawing/2014/main" id="{7A1B3A88-C28B-4EFD-A940-3C7C69BBC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95" y="3419791"/>
            <a:ext cx="2140734" cy="2133600"/>
          </a:xfrm>
          <a:prstGeom prst="rect">
            <a:avLst/>
          </a:prstGeom>
        </p:spPr>
      </p:pic>
      <p:pic>
        <p:nvPicPr>
          <p:cNvPr id="24" name="그림 23" descr="사람, 벽, 실내, 미소이(가) 표시된 사진&#10;&#10;자동 생성된 설명">
            <a:extLst>
              <a:ext uri="{FF2B5EF4-FFF2-40B4-BE49-F238E27FC236}">
                <a16:creationId xmlns:a16="http://schemas.microsoft.com/office/drawing/2014/main" id="{A16CCFA8-F852-401F-A56B-D3DCB01AB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01" y="3412673"/>
            <a:ext cx="2102593" cy="21336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DD3BDA-E771-42B1-B542-1237187080C3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37B1A2-5C8B-427C-B673-D3BFAB9A8F3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795652-9892-4094-9681-219A2C12C31F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90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6ABB308-0687-4A03-AD94-4CC95C52702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F3E2E4-6D8A-4219-A320-E5D971539CFC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B24425C-7CA8-45B5-94E5-080201ABCB3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51F2F66-7621-4448-BF2E-AC16005E99A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6483AC-65B0-43CF-AD25-F03340A1C50B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Data collection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767C6D-F80E-4B94-A7D3-5AAA29D16713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0A05ED0-F4E4-4FE9-9EBA-653F2EAD339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D5875B60-BBC1-4788-A222-7AD3747677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FD7B2D-82A3-43CD-8369-84EC97CFDDA6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A160192-FD93-4B38-8D33-BB6979273C66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9DBEC3-B2E0-404F-8FF3-1766E3D5AFD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484F8F00-5F8D-4DEE-BDD6-5B4E15773D6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B7AB63-03D3-4CAE-9CD1-A95D733A69F1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AD2239-8763-4587-AC09-E02108CAE75B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6B5168E-8E8B-4891-BCEF-70174E17196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232A4614-9254-43CD-BEE9-C8E1F49620A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ED8078-BED2-467D-A717-0BA7B69BAB3F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7149FC-2E99-4638-B3F9-307EEF49D94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6DD199-0EDF-4DEC-8FF2-5013380259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0E9CA629-E44F-42FD-8E42-574387E3975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530A24-CE06-4F55-BD6E-48CA9A907F32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E7F612-46FE-4D2A-994A-AE16AA25217A}"/>
              </a:ext>
            </a:extLst>
          </p:cNvPr>
          <p:cNvGrpSpPr/>
          <p:nvPr/>
        </p:nvGrpSpPr>
        <p:grpSpPr>
          <a:xfrm>
            <a:off x="2312258" y="1163497"/>
            <a:ext cx="9005176" cy="4520461"/>
            <a:chOff x="2234324" y="1114109"/>
            <a:chExt cx="9005176" cy="4520461"/>
          </a:xfrm>
        </p:grpSpPr>
        <p:pic>
          <p:nvPicPr>
            <p:cNvPr id="3" name="그림 2" descr="사람, 벽, 실내, 가장이(가) 표시된 사진&#10;&#10;자동 생성된 설명">
              <a:extLst>
                <a:ext uri="{FF2B5EF4-FFF2-40B4-BE49-F238E27FC236}">
                  <a16:creationId xmlns:a16="http://schemas.microsoft.com/office/drawing/2014/main" id="{17604CE8-D639-48CD-B330-0EB137BB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451" y="1123523"/>
              <a:ext cx="1503472" cy="1503472"/>
            </a:xfrm>
            <a:prstGeom prst="rect">
              <a:avLst/>
            </a:prstGeom>
          </p:spPr>
        </p:pic>
        <p:pic>
          <p:nvPicPr>
            <p:cNvPr id="5" name="그림 4" descr="사람, 벽, 실내, 가장이(가) 표시된 사진&#10;&#10;자동 생성된 설명">
              <a:extLst>
                <a:ext uri="{FF2B5EF4-FFF2-40B4-BE49-F238E27FC236}">
                  <a16:creationId xmlns:a16="http://schemas.microsoft.com/office/drawing/2014/main" id="{F6936508-6C15-4A92-8320-A60BBF108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017" y="4066048"/>
              <a:ext cx="1503472" cy="1503472"/>
            </a:xfrm>
            <a:prstGeom prst="rect">
              <a:avLst/>
            </a:prstGeom>
          </p:spPr>
        </p:pic>
        <p:pic>
          <p:nvPicPr>
            <p:cNvPr id="7" name="그림 6" descr="사람, 벽, 실내, 미소이(가) 표시된 사진&#10;&#10;자동 생성된 설명">
              <a:extLst>
                <a:ext uri="{FF2B5EF4-FFF2-40B4-BE49-F238E27FC236}">
                  <a16:creationId xmlns:a16="http://schemas.microsoft.com/office/drawing/2014/main" id="{D18435B9-8652-4129-8530-011EB545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556" y="4070341"/>
              <a:ext cx="1503472" cy="1503472"/>
            </a:xfrm>
            <a:prstGeom prst="rect">
              <a:avLst/>
            </a:prstGeom>
          </p:spPr>
        </p:pic>
        <p:pic>
          <p:nvPicPr>
            <p:cNvPr id="9" name="그림 8" descr="텍스트, 선반, 책, 실내이(가) 표시된 사진&#10;&#10;자동 생성된 설명">
              <a:extLst>
                <a:ext uri="{FF2B5EF4-FFF2-40B4-BE49-F238E27FC236}">
                  <a16:creationId xmlns:a16="http://schemas.microsoft.com/office/drawing/2014/main" id="{382C05F3-9491-497D-8C28-A8D461C2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028" y="2631228"/>
              <a:ext cx="1503472" cy="1503472"/>
            </a:xfrm>
            <a:prstGeom prst="rect">
              <a:avLst/>
            </a:prstGeom>
          </p:spPr>
        </p:pic>
        <p:pic>
          <p:nvPicPr>
            <p:cNvPr id="11" name="그림 10" descr="사람, 벽, 실내, 남자이(가) 표시된 사진&#10;&#10;자동 생성된 설명">
              <a:extLst>
                <a:ext uri="{FF2B5EF4-FFF2-40B4-BE49-F238E27FC236}">
                  <a16:creationId xmlns:a16="http://schemas.microsoft.com/office/drawing/2014/main" id="{777989F0-FD02-4C1E-A928-726ADF7A9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017" y="2603116"/>
              <a:ext cx="1503472" cy="1557417"/>
            </a:xfrm>
            <a:prstGeom prst="rect">
              <a:avLst/>
            </a:prstGeom>
          </p:spPr>
        </p:pic>
        <p:pic>
          <p:nvPicPr>
            <p:cNvPr id="13" name="그림 12" descr="사람, 벽, 실내, 파란색이(가) 표시된 사진&#10;&#10;자동 생성된 설명">
              <a:extLst>
                <a:ext uri="{FF2B5EF4-FFF2-40B4-BE49-F238E27FC236}">
                  <a16:creationId xmlns:a16="http://schemas.microsoft.com/office/drawing/2014/main" id="{BEF3C1CC-D149-4279-A9EB-09B4449C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028" y="1114109"/>
              <a:ext cx="1503472" cy="1503472"/>
            </a:xfrm>
            <a:prstGeom prst="rect">
              <a:avLst/>
            </a:prstGeom>
          </p:spPr>
        </p:pic>
        <p:pic>
          <p:nvPicPr>
            <p:cNvPr id="15" name="그림 14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EFF17455-69E1-4E48-AE12-AC428E8D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556" y="1123523"/>
              <a:ext cx="1503472" cy="1503472"/>
            </a:xfrm>
            <a:prstGeom prst="rect">
              <a:avLst/>
            </a:prstGeom>
          </p:spPr>
        </p:pic>
        <p:pic>
          <p:nvPicPr>
            <p:cNvPr id="17" name="그림 16" descr="사람, 벽, 실내, 남자이(가) 표시된 사진&#10;&#10;자동 생성된 설명">
              <a:extLst>
                <a:ext uri="{FF2B5EF4-FFF2-40B4-BE49-F238E27FC236}">
                  <a16:creationId xmlns:a16="http://schemas.microsoft.com/office/drawing/2014/main" id="{A3DDEC86-4F1C-45A5-8917-CCBB85B34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556" y="2631228"/>
              <a:ext cx="1503472" cy="1503472"/>
            </a:xfrm>
            <a:prstGeom prst="rect">
              <a:avLst/>
            </a:prstGeom>
          </p:spPr>
        </p:pic>
        <p:pic>
          <p:nvPicPr>
            <p:cNvPr id="35" name="그림 34" descr="텍스트, 선반, 책, 실내이(가) 표시된 사진&#10;&#10;자동 생성된 설명">
              <a:extLst>
                <a:ext uri="{FF2B5EF4-FFF2-40B4-BE49-F238E27FC236}">
                  <a16:creationId xmlns:a16="http://schemas.microsoft.com/office/drawing/2014/main" id="{3CB461C6-CB62-499C-AAD7-28BD2F36F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707" y="2605712"/>
              <a:ext cx="1496309" cy="1528594"/>
            </a:xfrm>
            <a:prstGeom prst="rect">
              <a:avLst/>
            </a:prstGeom>
          </p:spPr>
        </p:pic>
        <p:pic>
          <p:nvPicPr>
            <p:cNvPr id="37" name="그림 36" descr="벽, 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81F8F539-9BAD-4B1C-B2F8-E3EC106C2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174" y="4155589"/>
              <a:ext cx="1485850" cy="1476998"/>
            </a:xfrm>
            <a:prstGeom prst="rect">
              <a:avLst/>
            </a:prstGeom>
          </p:spPr>
        </p:pic>
        <p:pic>
          <p:nvPicPr>
            <p:cNvPr id="62" name="그림 61" descr="사람, 벽, 실내, 서있는이(가) 표시된 사진&#10;&#10;자동 생성된 설명">
              <a:extLst>
                <a:ext uri="{FF2B5EF4-FFF2-40B4-BE49-F238E27FC236}">
                  <a16:creationId xmlns:a16="http://schemas.microsoft.com/office/drawing/2014/main" id="{8A82B0E9-53C6-43A5-A0B0-15172334E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324" y="4134433"/>
              <a:ext cx="1485850" cy="1485850"/>
            </a:xfrm>
            <a:prstGeom prst="rect">
              <a:avLst/>
            </a:prstGeom>
          </p:spPr>
        </p:pic>
        <p:pic>
          <p:nvPicPr>
            <p:cNvPr id="160" name="그림 159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21458784-2BB0-4456-B76B-4BFEE6A7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006" y="2590899"/>
              <a:ext cx="1528594" cy="1569633"/>
            </a:xfrm>
            <a:prstGeom prst="rect">
              <a:avLst/>
            </a:prstGeom>
          </p:spPr>
        </p:pic>
        <p:pic>
          <p:nvPicPr>
            <p:cNvPr id="162" name="그림 161" descr="사람, 벽, 실내, 가장이(가) 표시된 사진&#10;&#10;자동 생성된 설명">
              <a:extLst>
                <a:ext uri="{FF2B5EF4-FFF2-40B4-BE49-F238E27FC236}">
                  <a16:creationId xmlns:a16="http://schemas.microsoft.com/office/drawing/2014/main" id="{7E4D54B0-405E-400D-A8CE-7E1B608F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324" y="2626994"/>
              <a:ext cx="1485850" cy="1540407"/>
            </a:xfrm>
            <a:prstGeom prst="rect">
              <a:avLst/>
            </a:prstGeom>
          </p:spPr>
        </p:pic>
        <p:pic>
          <p:nvPicPr>
            <p:cNvPr id="165" name="그림 164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2044208F-7B17-4054-9F01-C314FDD4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167" y="1116275"/>
              <a:ext cx="1492284" cy="1498905"/>
            </a:xfrm>
            <a:prstGeom prst="rect">
              <a:avLst/>
            </a:prstGeom>
          </p:spPr>
        </p:pic>
        <p:pic>
          <p:nvPicPr>
            <p:cNvPr id="167" name="그림 166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867C3354-D163-4707-B2FF-8E22FA54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428" y="1119012"/>
              <a:ext cx="1522605" cy="1496169"/>
            </a:xfrm>
            <a:prstGeom prst="rect">
              <a:avLst/>
            </a:prstGeom>
          </p:spPr>
        </p:pic>
        <p:pic>
          <p:nvPicPr>
            <p:cNvPr id="169" name="그림 168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A643D205-FBAF-4037-97A9-FA694FC4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579" y="1123523"/>
              <a:ext cx="1485850" cy="1504547"/>
            </a:xfrm>
            <a:prstGeom prst="rect">
              <a:avLst/>
            </a:prstGeom>
          </p:spPr>
        </p:pic>
        <p:pic>
          <p:nvPicPr>
            <p:cNvPr id="171" name="그림 170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019DD658-B89F-43B4-8883-71C74ACA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246" y="4148719"/>
              <a:ext cx="1544459" cy="1485851"/>
            </a:xfrm>
            <a:prstGeom prst="rect">
              <a:avLst/>
            </a:prstGeom>
          </p:spPr>
        </p:pic>
        <p:pic>
          <p:nvPicPr>
            <p:cNvPr id="173" name="그림 172" descr="사람, 벽, 실내, 남자이(가) 표시된 사진&#10;&#10;자동 생성된 설명">
              <a:extLst>
                <a:ext uri="{FF2B5EF4-FFF2-40B4-BE49-F238E27FC236}">
                  <a16:creationId xmlns:a16="http://schemas.microsoft.com/office/drawing/2014/main" id="{77188446-B861-4B2C-A41B-988E278B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028" y="4134763"/>
              <a:ext cx="1485851" cy="148585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A01D3E-6301-43E4-9D60-A25897D83CB1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0D6F6F0-3AF6-4DD1-AF7C-59BE0B55E9D6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7BD8A4-ED2F-4F1A-9D90-89F2D5852AB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80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A79B6E8-1514-48A3-84DD-9F8F0264F5EC}"/>
              </a:ext>
            </a:extLst>
          </p:cNvPr>
          <p:cNvSpPr/>
          <p:nvPr/>
        </p:nvSpPr>
        <p:spPr>
          <a:xfrm>
            <a:off x="1678325" y="3621505"/>
            <a:ext cx="10513675" cy="3236495"/>
          </a:xfrm>
          <a:prstGeom prst="rect">
            <a:avLst/>
          </a:prstGeom>
          <a:solidFill>
            <a:srgbClr val="2A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FC0D6-259C-4868-A0FD-D3472040CCAF}"/>
              </a:ext>
            </a:extLst>
          </p:cNvPr>
          <p:cNvSpPr txBox="1"/>
          <p:nvPr/>
        </p:nvSpPr>
        <p:spPr>
          <a:xfrm flipH="1">
            <a:off x="5379718" y="971655"/>
            <a:ext cx="317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DATA preprocessing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A46784-2F30-4A4C-BD2B-11A2E5B2BE06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D08449-0D48-4967-8445-604437502967}"/>
              </a:ext>
            </a:extLst>
          </p:cNvPr>
          <p:cNvSpPr/>
          <p:nvPr/>
        </p:nvSpPr>
        <p:spPr>
          <a:xfrm>
            <a:off x="3643881" y="1687786"/>
            <a:ext cx="3274869" cy="23283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EB0D17-A98B-4D9A-A231-FF7EBCC943BB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485283-C887-4C06-A7CA-92360361FDB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36851BD2-4422-4002-AD61-FB226F16A02E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37520-2A54-4309-A782-7F541F545DE1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17F1BD-B49F-4736-8E19-068EE1101F3E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86EF2A-6613-4FA8-90E2-231CB497673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각형 43">
              <a:extLst>
                <a:ext uri="{FF2B5EF4-FFF2-40B4-BE49-F238E27FC236}">
                  <a16:creationId xmlns:a16="http://schemas.microsoft.com/office/drawing/2014/main" id="{6B26172E-5955-4B06-B270-F038869A524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2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E438C6-50F7-4082-BE07-524176CC8C16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C000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preprocessing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74E357-52FF-4981-BB9A-755598E1C676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2A1199-9D79-49E5-8F89-747E35315379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92D3CE02-1B22-42A4-A9D5-E94BDA75146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6CD881-9C83-4418-9276-7E64BF75853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96543AC-97AD-44A6-80F9-20EED8260797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3DD887F-099B-4F8A-96BA-26EF0F94053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D0FA5737-653E-4396-9D47-6F8DE4C06F3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359093-9B4C-410C-8369-76E2EEC59233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2B6C1A5-EEAD-4899-847C-01B8AE8A18F5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BB691DD-743F-4F21-8E98-9B7A86E1DC9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각형 67">
              <a:extLst>
                <a:ext uri="{FF2B5EF4-FFF2-40B4-BE49-F238E27FC236}">
                  <a16:creationId xmlns:a16="http://schemas.microsoft.com/office/drawing/2014/main" id="{1821E9E9-C667-4B23-9A86-DD2CC59F619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103C77-DDA9-4B3F-859B-19BE658810A4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B6F892-7ED5-4DD5-AC7F-F935CE195179}"/>
              </a:ext>
            </a:extLst>
          </p:cNvPr>
          <p:cNvSpPr/>
          <p:nvPr/>
        </p:nvSpPr>
        <p:spPr>
          <a:xfrm>
            <a:off x="6918750" y="1687786"/>
            <a:ext cx="3274869" cy="23283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EDB3EB-25D0-4A33-A5AB-2F94524FB3B1}"/>
              </a:ext>
            </a:extLst>
          </p:cNvPr>
          <p:cNvSpPr/>
          <p:nvPr/>
        </p:nvSpPr>
        <p:spPr>
          <a:xfrm>
            <a:off x="3643881" y="3987670"/>
            <a:ext cx="3274869" cy="23283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3751D-0E5E-44BB-8919-7D6FCBA8184A}"/>
              </a:ext>
            </a:extLst>
          </p:cNvPr>
          <p:cNvSpPr/>
          <p:nvPr/>
        </p:nvSpPr>
        <p:spPr>
          <a:xfrm>
            <a:off x="6918749" y="4001915"/>
            <a:ext cx="3274869" cy="23283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020B9C-D475-42DF-8250-9919957737DD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0C0707-6990-441C-91AF-AD442791961E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0BE4E2-1D0C-4A79-8BD9-5DD11587AFBE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77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EA438EA6-1916-400B-97ED-C6FA528863AD}"/>
              </a:ext>
            </a:extLst>
          </p:cNvPr>
          <p:cNvSpPr/>
          <p:nvPr/>
        </p:nvSpPr>
        <p:spPr>
          <a:xfrm>
            <a:off x="7338349" y="1707080"/>
            <a:ext cx="3034376" cy="3672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874DF-C7F6-4214-9B43-BB5D65FE63E5}"/>
              </a:ext>
            </a:extLst>
          </p:cNvPr>
          <p:cNvSpPr/>
          <p:nvPr/>
        </p:nvSpPr>
        <p:spPr>
          <a:xfrm>
            <a:off x="2052827" y="1694690"/>
            <a:ext cx="4972050" cy="36728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42FC7-FD51-4C80-819D-9BA54E327FAA}"/>
              </a:ext>
            </a:extLst>
          </p:cNvPr>
          <p:cNvSpPr txBox="1"/>
          <p:nvPr/>
        </p:nvSpPr>
        <p:spPr>
          <a:xfrm>
            <a:off x="6190086" y="779843"/>
            <a:ext cx="1336039" cy="36933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Dataset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81387-DCA9-4C23-8DAC-E9EBBE8CB0A7}"/>
              </a:ext>
            </a:extLst>
          </p:cNvPr>
          <p:cNvSpPr txBox="1"/>
          <p:nvPr/>
        </p:nvSpPr>
        <p:spPr>
          <a:xfrm>
            <a:off x="2591485" y="4720251"/>
            <a:ext cx="1458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correct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9BC3ED-E227-44D6-BA20-A15C6C8FB5D4}"/>
              </a:ext>
            </a:extLst>
          </p:cNvPr>
          <p:cNvSpPr txBox="1"/>
          <p:nvPr/>
        </p:nvSpPr>
        <p:spPr>
          <a:xfrm>
            <a:off x="4993998" y="4725528"/>
            <a:ext cx="1458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forward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221FD-A0AB-4CEB-9586-51E6F22AF033}"/>
              </a:ext>
            </a:extLst>
          </p:cNvPr>
          <p:cNvSpPr txBox="1"/>
          <p:nvPr/>
        </p:nvSpPr>
        <p:spPr>
          <a:xfrm>
            <a:off x="3738746" y="1516929"/>
            <a:ext cx="177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Original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70DDD-C67B-41AA-8EB7-164D64E41DFC}"/>
              </a:ext>
            </a:extLst>
          </p:cNvPr>
          <p:cNvSpPr txBox="1"/>
          <p:nvPr/>
        </p:nvSpPr>
        <p:spPr>
          <a:xfrm>
            <a:off x="2591485" y="5435913"/>
            <a:ext cx="3598601" cy="10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50</a:t>
            </a:r>
            <a:r>
              <a:rPr lang="ko-KR" altLang="en-US" dirty="0">
                <a:solidFill>
                  <a:schemeClr val="bg1"/>
                </a:solidFill>
              </a:rPr>
              <a:t>인 이미지 데이터 수집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bg1"/>
                </a:solidFill>
              </a:rPr>
              <a:t>-&gt; </a:t>
            </a:r>
            <a:r>
              <a:rPr lang="ko-KR" altLang="en-US" u="sng" dirty="0" err="1">
                <a:solidFill>
                  <a:schemeClr val="bg1"/>
                </a:solidFill>
              </a:rPr>
              <a:t>전처리</a:t>
            </a:r>
            <a:r>
              <a:rPr lang="ko-KR" altLang="en-US" u="sng" dirty="0">
                <a:solidFill>
                  <a:schemeClr val="bg1"/>
                </a:solidFill>
              </a:rPr>
              <a:t> 후 </a:t>
            </a:r>
            <a:r>
              <a:rPr lang="en-US" altLang="ko-KR" sz="2800" b="1" u="sng" dirty="0">
                <a:solidFill>
                  <a:srgbClr val="FFC000"/>
                </a:solidFill>
              </a:rPr>
              <a:t>3,182</a:t>
            </a:r>
            <a:r>
              <a:rPr lang="ko-KR" altLang="en-US" u="sng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BC392-2334-4A09-BA72-7A17888E97BF}"/>
              </a:ext>
            </a:extLst>
          </p:cNvPr>
          <p:cNvSpPr txBox="1"/>
          <p:nvPr/>
        </p:nvSpPr>
        <p:spPr>
          <a:xfrm>
            <a:off x="8176844" y="1522041"/>
            <a:ext cx="177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Data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generate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A8F173-E95C-44EB-B72B-C3408F6D5D7D}"/>
              </a:ext>
            </a:extLst>
          </p:cNvPr>
          <p:cNvSpPr/>
          <p:nvPr/>
        </p:nvSpPr>
        <p:spPr>
          <a:xfrm>
            <a:off x="7641915" y="2121404"/>
            <a:ext cx="2526032" cy="13866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DC65A4-CFC3-4B33-BE52-FEB6AEFF0A71}"/>
              </a:ext>
            </a:extLst>
          </p:cNvPr>
          <p:cNvSpPr/>
          <p:nvPr/>
        </p:nvSpPr>
        <p:spPr>
          <a:xfrm>
            <a:off x="7641915" y="3683317"/>
            <a:ext cx="2526032" cy="13866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2B8C75-9F54-489D-BF2A-A880C185F6DD}"/>
              </a:ext>
            </a:extLst>
          </p:cNvPr>
          <p:cNvSpPr txBox="1"/>
          <p:nvPr/>
        </p:nvSpPr>
        <p:spPr>
          <a:xfrm>
            <a:off x="7338349" y="5522310"/>
            <a:ext cx="359860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</a:rPr>
              <a:t>좌우 반전 </a:t>
            </a:r>
            <a:r>
              <a:rPr lang="en-US" altLang="ko-KR" dirty="0">
                <a:solidFill>
                  <a:srgbClr val="FFC000"/>
                </a:solidFill>
              </a:rPr>
              <a:t>&amp; </a:t>
            </a:r>
            <a:r>
              <a:rPr lang="ko-KR" altLang="en-US" dirty="0">
                <a:solidFill>
                  <a:srgbClr val="FFC000"/>
                </a:solidFill>
              </a:rPr>
              <a:t>명암 조절</a:t>
            </a:r>
            <a:endParaRPr lang="en-US" altLang="ko-KR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i="1" u="sng" dirty="0">
                <a:solidFill>
                  <a:srgbClr val="FFC000"/>
                </a:solidFill>
              </a:rPr>
              <a:t>총 이미지 데이터 </a:t>
            </a:r>
            <a:r>
              <a:rPr lang="en-US" altLang="ko-KR" i="1" u="sng" dirty="0">
                <a:solidFill>
                  <a:srgbClr val="FFC000"/>
                </a:solidFill>
              </a:rPr>
              <a:t>9,546</a:t>
            </a:r>
            <a:r>
              <a:rPr lang="ko-KR" altLang="en-US" i="1" u="sng" dirty="0">
                <a:solidFill>
                  <a:srgbClr val="FFC000"/>
                </a:solidFill>
              </a:rPr>
              <a:t>장 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2E85BA-3321-40EB-A561-F39564EE9CF1}"/>
              </a:ext>
            </a:extLst>
          </p:cNvPr>
          <p:cNvSpPr txBox="1"/>
          <p:nvPr/>
        </p:nvSpPr>
        <p:spPr>
          <a:xfrm>
            <a:off x="10551121" y="2588471"/>
            <a:ext cx="145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Flip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3,182 x 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B1EDF6-9B5C-448B-8529-9EEE82DCBBFF}"/>
              </a:ext>
            </a:extLst>
          </p:cNvPr>
          <p:cNvSpPr txBox="1"/>
          <p:nvPr/>
        </p:nvSpPr>
        <p:spPr>
          <a:xfrm>
            <a:off x="10551121" y="4277045"/>
            <a:ext cx="1828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Add &amp; sub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3,182 x 2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ACB272-E4A5-485C-88D5-1BF5C4561559}"/>
              </a:ext>
            </a:extLst>
          </p:cNvPr>
          <p:cNvCxnSpPr/>
          <p:nvPr/>
        </p:nvCxnSpPr>
        <p:spPr>
          <a:xfrm>
            <a:off x="5581650" y="5957205"/>
            <a:ext cx="14359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015D55C-8D45-4909-802C-3A29E602F2F1}"/>
              </a:ext>
            </a:extLst>
          </p:cNvPr>
          <p:cNvSpPr/>
          <p:nvPr/>
        </p:nvSpPr>
        <p:spPr>
          <a:xfrm>
            <a:off x="-987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EE61D8-09D1-40E8-81C4-F4B494115997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0ABC9C0-C524-4BD3-9A1D-ABDE876F074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7B13DFEA-467C-471D-BA5B-FF788EB5B018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096EDE-5318-4F64-A0F8-9456FF829BB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19C685-263D-423C-9978-B61FE3D57860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D9781-A436-426E-B5A0-F79002F1B61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C85CDAFF-DE97-41D8-8827-781AC2B115B6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2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25566B-6AB5-4A8D-A9DA-1E0DECEF14AE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C000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preprocessing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C653C44-2794-4056-B697-F389869E92A0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B7E22B-4903-4BE1-A7A4-E710AF17EF8D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3FE860C4-76EC-4CBC-873A-F37B8EEC993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3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F2F09B-0026-489F-9356-4D183530C6D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41A9E6-5287-44FD-9E1E-380E16C377CF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89159FF-CF97-440C-A57F-4043C8D362C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id="{1FE5B4F2-6D45-4576-8243-E34FBE62583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34EDAC-8C82-46AA-AF7C-A577E4262319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D4A9707-294E-4035-8D0E-C32A0A75D80A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3CF9AE2-126D-4A08-AC5F-5AD47DC139C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화살표: 오각형 60">
              <a:extLst>
                <a:ext uri="{FF2B5EF4-FFF2-40B4-BE49-F238E27FC236}">
                  <a16:creationId xmlns:a16="http://schemas.microsoft.com/office/drawing/2014/main" id="{FF6D648A-87EA-4E45-B6EE-FCE006FD569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5519F2-6249-419A-90AC-A2A53FC5BFD0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2891A7F-33C9-4C62-B1CE-49B47A788BB7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6F5AB34-4596-401E-940D-5B13DEC1CB37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0ECD07-3EF6-4500-A9E2-9A4BA46B740E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그림 62" descr="사람, 벽, 실내, 미소이(가) 표시된 사진&#10;&#10;자동 생성된 설명">
            <a:extLst>
              <a:ext uri="{FF2B5EF4-FFF2-40B4-BE49-F238E27FC236}">
                <a16:creationId xmlns:a16="http://schemas.microsoft.com/office/drawing/2014/main" id="{2B509E93-C2FD-4BA4-ACC5-F144410D2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14" y="2527979"/>
            <a:ext cx="1885030" cy="1885030"/>
          </a:xfrm>
          <a:prstGeom prst="rect">
            <a:avLst/>
          </a:prstGeom>
        </p:spPr>
      </p:pic>
      <p:pic>
        <p:nvPicPr>
          <p:cNvPr id="64" name="그림 63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DFE38B5B-F269-4327-9412-BA475CFD9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10" y="2518871"/>
            <a:ext cx="1856638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6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C6B61790-E4D7-4AF1-8002-93B979FAC0C3}"/>
              </a:ext>
            </a:extLst>
          </p:cNvPr>
          <p:cNvSpPr/>
          <p:nvPr/>
        </p:nvSpPr>
        <p:spPr>
          <a:xfrm>
            <a:off x="7936135" y="5265611"/>
            <a:ext cx="1224986" cy="360028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26D0C8-B1FA-4E05-9E9D-418BFA7444C3}"/>
              </a:ext>
            </a:extLst>
          </p:cNvPr>
          <p:cNvSpPr/>
          <p:nvPr/>
        </p:nvSpPr>
        <p:spPr>
          <a:xfrm>
            <a:off x="5491946" y="5230764"/>
            <a:ext cx="891251" cy="394875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6293ACF-47AB-40C3-9AD6-8F6827E01313}"/>
              </a:ext>
            </a:extLst>
          </p:cNvPr>
          <p:cNvGrpSpPr/>
          <p:nvPr/>
        </p:nvGrpSpPr>
        <p:grpSpPr>
          <a:xfrm>
            <a:off x="3097913" y="1008842"/>
            <a:ext cx="7824486" cy="5163208"/>
            <a:chOff x="3022919" y="1000147"/>
            <a:chExt cx="7824486" cy="516320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97A9CA5-7410-495E-AECB-976233AAB593}"/>
                </a:ext>
              </a:extLst>
            </p:cNvPr>
            <p:cNvSpPr/>
            <p:nvPr/>
          </p:nvSpPr>
          <p:spPr>
            <a:xfrm>
              <a:off x="4701732" y="2486440"/>
              <a:ext cx="2167355" cy="254361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DAF7AAB-14B8-4063-9715-8149A1BD77D5}"/>
                </a:ext>
              </a:extLst>
            </p:cNvPr>
            <p:cNvSpPr/>
            <p:nvPr/>
          </p:nvSpPr>
          <p:spPr>
            <a:xfrm>
              <a:off x="7311822" y="2488753"/>
              <a:ext cx="2167355" cy="254361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C6A4C1-43F4-4187-87D8-939134C07135}"/>
                </a:ext>
              </a:extLst>
            </p:cNvPr>
            <p:cNvSpPr/>
            <p:nvPr/>
          </p:nvSpPr>
          <p:spPr>
            <a:xfrm>
              <a:off x="3022919" y="1000147"/>
              <a:ext cx="7824486" cy="5163208"/>
            </a:xfrm>
            <a:prstGeom prst="rect">
              <a:avLst/>
            </a:prstGeom>
            <a:noFill/>
            <a:ln w="476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814EF8-38E1-4292-83AD-5D1E998EED19}"/>
                </a:ext>
              </a:extLst>
            </p:cNvPr>
            <p:cNvSpPr/>
            <p:nvPr/>
          </p:nvSpPr>
          <p:spPr>
            <a:xfrm>
              <a:off x="3175319" y="1588015"/>
              <a:ext cx="7521615" cy="4351416"/>
            </a:xfrm>
            <a:prstGeom prst="rect">
              <a:avLst/>
            </a:prstGeom>
            <a:noFill/>
            <a:ln w="476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6FE566-CD68-4DF0-83B5-09EF52374E8C}"/>
                </a:ext>
              </a:extLst>
            </p:cNvPr>
            <p:cNvSpPr txBox="1"/>
            <p:nvPr/>
          </p:nvSpPr>
          <p:spPr>
            <a:xfrm>
              <a:off x="6625061" y="1111786"/>
              <a:ext cx="773088" cy="400110"/>
            </a:xfrm>
            <a:prstGeom prst="rect">
              <a:avLst/>
            </a:prstGeom>
            <a:solidFill>
              <a:srgbClr val="333333"/>
            </a:solidFill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CAM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2BD380C-0DFB-4DF8-A3A6-9122F428FB8D}"/>
                </a:ext>
              </a:extLst>
            </p:cNvPr>
            <p:cNvSpPr/>
            <p:nvPr/>
          </p:nvSpPr>
          <p:spPr>
            <a:xfrm>
              <a:off x="6393078" y="1217336"/>
              <a:ext cx="231494" cy="226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18F609-AAAC-4854-BA10-290CEC25D6E3}"/>
                </a:ext>
              </a:extLst>
            </p:cNvPr>
            <p:cNvSpPr txBox="1"/>
            <p:nvPr/>
          </p:nvSpPr>
          <p:spPr>
            <a:xfrm>
              <a:off x="4929368" y="2021167"/>
              <a:ext cx="246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Good posture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6E82A-2586-4A9A-8899-D0846D29A8FD}"/>
                </a:ext>
              </a:extLst>
            </p:cNvPr>
            <p:cNvSpPr txBox="1"/>
            <p:nvPr/>
          </p:nvSpPr>
          <p:spPr>
            <a:xfrm>
              <a:off x="7757206" y="2039589"/>
              <a:ext cx="246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Turtleneck 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BF67AE-AC8D-4D30-A87D-DD292B0C628D}"/>
                </a:ext>
              </a:extLst>
            </p:cNvPr>
            <p:cNvSpPr txBox="1"/>
            <p:nvPr/>
          </p:nvSpPr>
          <p:spPr>
            <a:xfrm>
              <a:off x="7951806" y="5256876"/>
              <a:ext cx="237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Warning 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85B791-9B4E-4825-8CC6-CFA8DDB10C7C}"/>
                </a:ext>
              </a:extLst>
            </p:cNvPr>
            <p:cNvSpPr txBox="1"/>
            <p:nvPr/>
          </p:nvSpPr>
          <p:spPr>
            <a:xfrm>
              <a:off x="5519919" y="5247612"/>
              <a:ext cx="915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Pass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D37E14-73E0-4F45-BA82-128996C0678A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ADDE9A-71DD-4972-A655-5C437340A2FE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20C34E-323C-4516-951A-4D54D404F39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3B27473-6F8E-466E-9E62-72A5D68DCD96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0F478-22DB-4FF9-903A-53DF41FC407D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EE0369-9E63-4899-9AB2-C2BBEA5BC932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B9EEF89-2DAD-41A7-B9DF-AC310688EA8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61CE0291-E3D0-497F-9360-D332EE47FF1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4BD62A-A9E3-468F-88EA-C94ABC1E6207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22EDF1C-A929-40E6-A058-587998018828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77C26C3-8F2B-4CE9-81D1-F5B840F6C9C2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E8BBFEDF-A666-4197-93B2-8B13AF0EB988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5494A0-D021-4707-829A-FE14B9FDAA54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AC9833-5F7D-4C48-93BC-B918D8CD38C3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E1FA66E-6876-40B5-ACE0-5414F3114B1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6A8F37F7-C5C5-4269-B4D6-80E16CCCA80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B0C89D-4113-4A59-B44B-3E9D1B1FA2B0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A3C494-2B81-4845-9C32-E08DC01FABBB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4B3DEED-3267-47BA-BE0B-064B6DFAF42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3C2F194E-14B9-435B-B145-73CA14447F3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2875F0-8BDF-440F-AAA0-45795B414E92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C64BB9-3CE0-4E1E-9443-F284A626E041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47CD66-4947-4C0D-AB10-AF74CBCF0807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C12DEB-27BD-4064-BB86-BA91926E0759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72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9745BE1C-C526-4545-97A9-4DAE1E120E96}"/>
              </a:ext>
            </a:extLst>
          </p:cNvPr>
          <p:cNvGrpSpPr/>
          <p:nvPr/>
        </p:nvGrpSpPr>
        <p:grpSpPr>
          <a:xfrm>
            <a:off x="2689072" y="1023476"/>
            <a:ext cx="8670946" cy="3792266"/>
            <a:chOff x="2654347" y="809228"/>
            <a:chExt cx="8670946" cy="379226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02618A5-6809-4F57-B78F-FCE8ABF893FF}"/>
                </a:ext>
              </a:extLst>
            </p:cNvPr>
            <p:cNvSpPr/>
            <p:nvPr/>
          </p:nvSpPr>
          <p:spPr>
            <a:xfrm>
              <a:off x="2654347" y="1317414"/>
              <a:ext cx="2843134" cy="328408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315AC03-91FE-4C9D-A06A-37BF5D02BF3F}"/>
                </a:ext>
              </a:extLst>
            </p:cNvPr>
            <p:cNvSpPr/>
            <p:nvPr/>
          </p:nvSpPr>
          <p:spPr>
            <a:xfrm>
              <a:off x="8155781" y="1317414"/>
              <a:ext cx="2843134" cy="328408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9CFC18E-6AB4-4FE5-92CE-9ED66A354F33}"/>
                </a:ext>
              </a:extLst>
            </p:cNvPr>
            <p:cNvGrpSpPr/>
            <p:nvPr/>
          </p:nvGrpSpPr>
          <p:grpSpPr>
            <a:xfrm>
              <a:off x="5889069" y="1227670"/>
              <a:ext cx="1768067" cy="521618"/>
              <a:chOff x="5879939" y="1825427"/>
              <a:chExt cx="1768067" cy="521618"/>
            </a:xfrm>
          </p:grpSpPr>
          <p:sp>
            <p:nvSpPr>
              <p:cNvPr id="53" name="화살표: 갈매기형 수장 52">
                <a:extLst>
                  <a:ext uri="{FF2B5EF4-FFF2-40B4-BE49-F238E27FC236}">
                    <a16:creationId xmlns:a16="http://schemas.microsoft.com/office/drawing/2014/main" id="{455275C4-4C82-4869-A18E-B09C1D5E8C88}"/>
                  </a:ext>
                </a:extLst>
              </p:cNvPr>
              <p:cNvSpPr/>
              <p:nvPr/>
            </p:nvSpPr>
            <p:spPr>
              <a:xfrm>
                <a:off x="5879939" y="1825427"/>
                <a:ext cx="405114" cy="521618"/>
              </a:xfrm>
              <a:prstGeom prst="chevron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화살표: 갈매기형 수장 53">
                <a:extLst>
                  <a:ext uri="{FF2B5EF4-FFF2-40B4-BE49-F238E27FC236}">
                    <a16:creationId xmlns:a16="http://schemas.microsoft.com/office/drawing/2014/main" id="{5957BA94-B969-4AD1-BEBD-C46D5BB6B7CA}"/>
                  </a:ext>
                </a:extLst>
              </p:cNvPr>
              <p:cNvSpPr/>
              <p:nvPr/>
            </p:nvSpPr>
            <p:spPr>
              <a:xfrm>
                <a:off x="6215137" y="1825427"/>
                <a:ext cx="405114" cy="521618"/>
              </a:xfrm>
              <a:prstGeom prst="chevron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화살표: 갈매기형 수장 54">
                <a:extLst>
                  <a:ext uri="{FF2B5EF4-FFF2-40B4-BE49-F238E27FC236}">
                    <a16:creationId xmlns:a16="http://schemas.microsoft.com/office/drawing/2014/main" id="{22A739BB-353F-4CF8-93EA-1DD348262EA4}"/>
                  </a:ext>
                </a:extLst>
              </p:cNvPr>
              <p:cNvSpPr/>
              <p:nvPr/>
            </p:nvSpPr>
            <p:spPr>
              <a:xfrm>
                <a:off x="6538292" y="1825427"/>
                <a:ext cx="405114" cy="521618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화살표: 갈매기형 수장 55">
                <a:extLst>
                  <a:ext uri="{FF2B5EF4-FFF2-40B4-BE49-F238E27FC236}">
                    <a16:creationId xmlns:a16="http://schemas.microsoft.com/office/drawing/2014/main" id="{39A1B1F6-37A7-439A-AC37-FD0339AF419F}"/>
                  </a:ext>
                </a:extLst>
              </p:cNvPr>
              <p:cNvSpPr/>
              <p:nvPr/>
            </p:nvSpPr>
            <p:spPr>
              <a:xfrm>
                <a:off x="6883739" y="1825427"/>
                <a:ext cx="405114" cy="521618"/>
              </a:xfrm>
              <a:prstGeom prst="chevron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화살표: 갈매기형 수장 56">
                <a:extLst>
                  <a:ext uri="{FF2B5EF4-FFF2-40B4-BE49-F238E27FC236}">
                    <a16:creationId xmlns:a16="http://schemas.microsoft.com/office/drawing/2014/main" id="{036FC5EA-328A-42CF-B614-F775BAB0E659}"/>
                  </a:ext>
                </a:extLst>
              </p:cNvPr>
              <p:cNvSpPr/>
              <p:nvPr/>
            </p:nvSpPr>
            <p:spPr>
              <a:xfrm>
                <a:off x="7242892" y="1825427"/>
                <a:ext cx="405114" cy="52161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51826D1-B3BC-4036-9955-B66188FC2025}"/>
                </a:ext>
              </a:extLst>
            </p:cNvPr>
            <p:cNvGrpSpPr/>
            <p:nvPr/>
          </p:nvGrpSpPr>
          <p:grpSpPr>
            <a:xfrm>
              <a:off x="6023471" y="3311287"/>
              <a:ext cx="1721820" cy="521618"/>
              <a:chOff x="6085771" y="3792162"/>
              <a:chExt cx="1721820" cy="521618"/>
            </a:xfrm>
          </p:grpSpPr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8B5765C0-79C4-46F5-BED3-E014F4A711C2}"/>
                  </a:ext>
                </a:extLst>
              </p:cNvPr>
              <p:cNvSpPr/>
              <p:nvPr/>
            </p:nvSpPr>
            <p:spPr>
              <a:xfrm>
                <a:off x="6085771" y="3792162"/>
                <a:ext cx="405114" cy="52161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화살표: 갈매기형 수장 48">
                <a:extLst>
                  <a:ext uri="{FF2B5EF4-FFF2-40B4-BE49-F238E27FC236}">
                    <a16:creationId xmlns:a16="http://schemas.microsoft.com/office/drawing/2014/main" id="{56AFEF98-466C-4BE1-B308-40A95A2F4EF4}"/>
                  </a:ext>
                </a:extLst>
              </p:cNvPr>
              <p:cNvSpPr/>
              <p:nvPr/>
            </p:nvSpPr>
            <p:spPr>
              <a:xfrm>
                <a:off x="6420969" y="3792162"/>
                <a:ext cx="405114" cy="521618"/>
              </a:xfrm>
              <a:prstGeom prst="chevron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화살표: 갈매기형 수장 49">
                <a:extLst>
                  <a:ext uri="{FF2B5EF4-FFF2-40B4-BE49-F238E27FC236}">
                    <a16:creationId xmlns:a16="http://schemas.microsoft.com/office/drawing/2014/main" id="{AA2FD1BB-3623-4357-A9D5-7B49C82644E0}"/>
                  </a:ext>
                </a:extLst>
              </p:cNvPr>
              <p:cNvSpPr/>
              <p:nvPr/>
            </p:nvSpPr>
            <p:spPr>
              <a:xfrm>
                <a:off x="6744124" y="3792162"/>
                <a:ext cx="405114" cy="521618"/>
              </a:xfrm>
              <a:prstGeom prst="chevron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화살표: 갈매기형 수장 50">
                <a:extLst>
                  <a:ext uri="{FF2B5EF4-FFF2-40B4-BE49-F238E27FC236}">
                    <a16:creationId xmlns:a16="http://schemas.microsoft.com/office/drawing/2014/main" id="{4968E3BB-1BC1-405A-8CF1-06165D0664B3}"/>
                  </a:ext>
                </a:extLst>
              </p:cNvPr>
              <p:cNvSpPr/>
              <p:nvPr/>
            </p:nvSpPr>
            <p:spPr>
              <a:xfrm>
                <a:off x="7089571" y="3792162"/>
                <a:ext cx="405114" cy="521618"/>
              </a:xfrm>
              <a:prstGeom prst="chevron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갈매기형 수장 51">
                <a:extLst>
                  <a:ext uri="{FF2B5EF4-FFF2-40B4-BE49-F238E27FC236}">
                    <a16:creationId xmlns:a16="http://schemas.microsoft.com/office/drawing/2014/main" id="{B8B30AC5-B220-4A36-80D1-331AD967672E}"/>
                  </a:ext>
                </a:extLst>
              </p:cNvPr>
              <p:cNvSpPr/>
              <p:nvPr/>
            </p:nvSpPr>
            <p:spPr>
              <a:xfrm>
                <a:off x="7402477" y="3792162"/>
                <a:ext cx="405114" cy="521618"/>
              </a:xfrm>
              <a:prstGeom prst="chevron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482ED6-BF6F-40C7-92FB-E73C6D916F9E}"/>
                </a:ext>
              </a:extLst>
            </p:cNvPr>
            <p:cNvSpPr txBox="1"/>
            <p:nvPr/>
          </p:nvSpPr>
          <p:spPr>
            <a:xfrm>
              <a:off x="6046253" y="2056526"/>
              <a:ext cx="208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Short -&gt; long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CADC2E-F7FA-4200-B31C-921A30E6E509}"/>
                </a:ext>
              </a:extLst>
            </p:cNvPr>
            <p:cNvSpPr txBox="1"/>
            <p:nvPr/>
          </p:nvSpPr>
          <p:spPr>
            <a:xfrm>
              <a:off x="5941214" y="4039272"/>
              <a:ext cx="208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Long -&gt; short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042001A-C1A2-45CE-8B6F-96D8C66CAE9A}"/>
                </a:ext>
              </a:extLst>
            </p:cNvPr>
            <p:cNvSpPr txBox="1"/>
            <p:nvPr/>
          </p:nvSpPr>
          <p:spPr>
            <a:xfrm>
              <a:off x="3097826" y="817385"/>
              <a:ext cx="237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Good posture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71AEB6-4372-4447-96C3-3F4583DBB46D}"/>
                </a:ext>
              </a:extLst>
            </p:cNvPr>
            <p:cNvSpPr txBox="1"/>
            <p:nvPr/>
          </p:nvSpPr>
          <p:spPr>
            <a:xfrm>
              <a:off x="8952483" y="809228"/>
              <a:ext cx="2372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Turtleneck</a:t>
              </a: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3E6CD2-4CC5-4BC1-9CE4-01DE5377E2D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793DD48-AEA1-41DF-8B05-6FAF14D245BE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6ADEFDD-1261-4744-9BCA-8EF01323560B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화살표: 오각형 81">
              <a:extLst>
                <a:ext uri="{FF2B5EF4-FFF2-40B4-BE49-F238E27FC236}">
                  <a16:creationId xmlns:a16="http://schemas.microsoft.com/office/drawing/2014/main" id="{AA841E3F-D86D-4D33-99A6-19A8810D3A96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514163B-3EE8-4670-8435-4767CA7FDB22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6F54C02-C8F5-4362-9687-5D31D62FEC4F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D43A386-809E-461E-AEC9-F61E90351A5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화살표: 오각형 85">
              <a:extLst>
                <a:ext uri="{FF2B5EF4-FFF2-40B4-BE49-F238E27FC236}">
                  <a16:creationId xmlns:a16="http://schemas.microsoft.com/office/drawing/2014/main" id="{BF60C1F7-BEC5-4386-8EFD-3323BE3369A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28A5AE5-8AEF-4D91-9792-4C3FA5892C11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1A87761-B150-4B7B-B279-FFCAEC8208E3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EE1890-4179-4A49-A687-091204FF46BA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화살표: 오각형 89">
              <a:extLst>
                <a:ext uri="{FF2B5EF4-FFF2-40B4-BE49-F238E27FC236}">
                  <a16:creationId xmlns:a16="http://schemas.microsoft.com/office/drawing/2014/main" id="{7F8B8D05-4266-4E0A-8283-DE1702B0E46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BDCBCD5-7381-4AE9-805B-241399FA0CB4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FDCE4A0-BAA1-4B55-B276-4972239D0E52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E3975C2-A67A-42C8-8BAE-5344807D4DC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4B147AA4-6E8D-4AE8-9974-4FC9A434503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35A70B3-775C-4B3C-A3BF-719A4DFA5108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BAB51AF-51EC-4F82-AB35-138B85FB4E6B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CA8B1AD-8035-4EA7-854F-7074A7A9ED9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화살표: 오각형 97">
              <a:extLst>
                <a:ext uri="{FF2B5EF4-FFF2-40B4-BE49-F238E27FC236}">
                  <a16:creationId xmlns:a16="http://schemas.microsoft.com/office/drawing/2014/main" id="{1FCF7CA6-292B-48CA-A463-5416223DF58E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26B5B33-19C8-4DCE-97A4-7BBF59050C3D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D2C81B-B826-4137-B8C1-EB5991FF5AC6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B25B7D6-0B60-4CB0-B2BF-0D7CDEAD65E2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9229B9-9A6D-4CAA-B6FC-1893B7A7BA39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6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9774E0-4E2B-493A-98E3-A0E2A1DE7AD9}"/>
              </a:ext>
            </a:extLst>
          </p:cNvPr>
          <p:cNvSpPr/>
          <p:nvPr/>
        </p:nvSpPr>
        <p:spPr>
          <a:xfrm>
            <a:off x="2263135" y="842694"/>
            <a:ext cx="2224730" cy="18886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rgbClr val="1F1E1E"/>
            </a:solidFill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B07F99-F875-487C-A843-9628ED86DA5D}"/>
              </a:ext>
            </a:extLst>
          </p:cNvPr>
          <p:cNvGrpSpPr/>
          <p:nvPr/>
        </p:nvGrpSpPr>
        <p:grpSpPr>
          <a:xfrm>
            <a:off x="4489447" y="1784422"/>
            <a:ext cx="2237372" cy="3365754"/>
            <a:chOff x="5077828" y="1836689"/>
            <a:chExt cx="2237372" cy="3365754"/>
          </a:xfrm>
        </p:grpSpPr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E02C427B-1637-4A0C-A4F9-841216FD3E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32404" y="3445183"/>
              <a:ext cx="1940692" cy="1757260"/>
            </a:xfrm>
            <a:prstGeom prst="bentConnector3">
              <a:avLst/>
            </a:prstGeom>
            <a:ln w="19050">
              <a:solidFill>
                <a:schemeClr val="bg1"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BE3F631D-0256-4A2B-B878-552CA2BB4825}"/>
                </a:ext>
              </a:extLst>
            </p:cNvPr>
            <p:cNvCxnSpPr>
              <a:cxnSpLocks/>
            </p:cNvCxnSpPr>
            <p:nvPr/>
          </p:nvCxnSpPr>
          <p:spPr>
            <a:xfrm>
              <a:off x="5077828" y="1836689"/>
              <a:ext cx="2237372" cy="1608493"/>
            </a:xfrm>
            <a:prstGeom prst="bentConnector3">
              <a:avLst>
                <a:gd name="adj1" fmla="val 45861"/>
              </a:avLst>
            </a:prstGeom>
            <a:ln w="19050">
              <a:solidFill>
                <a:schemeClr val="bg1"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49B2187-CC21-471A-9C70-A3378096CB38}"/>
              </a:ext>
            </a:extLst>
          </p:cNvPr>
          <p:cNvSpPr txBox="1"/>
          <p:nvPr/>
        </p:nvSpPr>
        <p:spPr>
          <a:xfrm>
            <a:off x="2126567" y="2789995"/>
            <a:ext cx="284833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FFC000"/>
                </a:solidFill>
              </a:rPr>
              <a:t>dlib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얼굴 좌표 값 추출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8F3CDB-CC4B-43F0-A577-60C382DE0DA0}"/>
              </a:ext>
            </a:extLst>
          </p:cNvPr>
          <p:cNvSpPr/>
          <p:nvPr/>
        </p:nvSpPr>
        <p:spPr>
          <a:xfrm>
            <a:off x="2263135" y="3805929"/>
            <a:ext cx="2224730" cy="18886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9683-E2BB-4540-8A00-3F8654E37B9A}"/>
              </a:ext>
            </a:extLst>
          </p:cNvPr>
          <p:cNvSpPr txBox="1"/>
          <p:nvPr/>
        </p:nvSpPr>
        <p:spPr>
          <a:xfrm>
            <a:off x="2040763" y="5744149"/>
            <a:ext cx="284833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FFC000"/>
                </a:solidFill>
              </a:rPr>
              <a:t>openpose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신체 좌표 값 추출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9317BC6-B1CD-42F0-A31C-5C2B51235481}"/>
              </a:ext>
            </a:extLst>
          </p:cNvPr>
          <p:cNvSpPr/>
          <p:nvPr/>
        </p:nvSpPr>
        <p:spPr>
          <a:xfrm>
            <a:off x="9807187" y="3048453"/>
            <a:ext cx="1933260" cy="697092"/>
          </a:xfrm>
          <a:prstGeom prst="roundRect">
            <a:avLst/>
          </a:prstGeom>
          <a:solidFill>
            <a:srgbClr val="1F1E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Hybrid</a:t>
            </a:r>
          </a:p>
          <a:p>
            <a:pPr algn="ctr">
              <a:lnSpc>
                <a:spcPct val="150000"/>
              </a:lnSpc>
            </a:pPr>
            <a:r>
              <a:rPr lang="en-US" altLang="ko-KR" sz="900" b="1" dirty="0"/>
              <a:t>TURTLENECK DETECTOR</a:t>
            </a:r>
            <a:endParaRPr lang="ko-KR" altLang="en-US" sz="9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BC1BF5-1C03-4086-ABF0-A2B7169B8B6B}"/>
              </a:ext>
            </a:extLst>
          </p:cNvPr>
          <p:cNvSpPr txBox="1"/>
          <p:nvPr/>
        </p:nvSpPr>
        <p:spPr>
          <a:xfrm>
            <a:off x="5952155" y="760493"/>
            <a:ext cx="2075725" cy="37404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Machine Learning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260E2D8-304C-4485-B6FA-FCB2620D9A0F}"/>
              </a:ext>
            </a:extLst>
          </p:cNvPr>
          <p:cNvGrpSpPr/>
          <p:nvPr/>
        </p:nvGrpSpPr>
        <p:grpSpPr>
          <a:xfrm>
            <a:off x="7167285" y="2479404"/>
            <a:ext cx="1940693" cy="1837738"/>
            <a:chOff x="2887259" y="2585835"/>
            <a:chExt cx="2253318" cy="251743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00ECB7F-AB3F-4042-8370-C857B44B6348}"/>
                </a:ext>
              </a:extLst>
            </p:cNvPr>
            <p:cNvSpPr/>
            <p:nvPr/>
          </p:nvSpPr>
          <p:spPr>
            <a:xfrm>
              <a:off x="2887259" y="2585835"/>
              <a:ext cx="2253318" cy="25174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4D62FF1-F8F5-48AD-BC1A-DC4ADF779690}"/>
                </a:ext>
              </a:extLst>
            </p:cNvPr>
            <p:cNvCxnSpPr/>
            <p:nvPr/>
          </p:nvCxnSpPr>
          <p:spPr>
            <a:xfrm>
              <a:off x="3750197" y="3350935"/>
              <a:ext cx="462988" cy="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CA4606D-0619-408C-B13E-7C89EF189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662" y="3500932"/>
              <a:ext cx="0" cy="643179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B5ECF81-13DC-4AB5-A049-76B364AE3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2481" y="3500932"/>
              <a:ext cx="0" cy="64318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4C62B16-A55C-4B23-817F-A760F9EAD9C4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 flipV="1">
            <a:off x="9107978" y="3396999"/>
            <a:ext cx="699209" cy="1274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6648E93-F73A-4E49-92FE-81C385B88D82}"/>
              </a:ext>
            </a:extLst>
          </p:cNvPr>
          <p:cNvSpPr txBox="1"/>
          <p:nvPr/>
        </p:nvSpPr>
        <p:spPr>
          <a:xfrm>
            <a:off x="6192426" y="5774341"/>
            <a:ext cx="2943882" cy="646331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Good posture feature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Turtleneck posture feature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B0E4D4-866B-41D4-B527-D8E3135550A2}"/>
              </a:ext>
            </a:extLst>
          </p:cNvPr>
          <p:cNvSpPr txBox="1"/>
          <p:nvPr/>
        </p:nvSpPr>
        <p:spPr>
          <a:xfrm>
            <a:off x="9715495" y="5774340"/>
            <a:ext cx="2004858" cy="646331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Supervised machine learning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4FC8CF2-6938-4943-B88C-7954CBDE64C3}"/>
              </a:ext>
            </a:extLst>
          </p:cNvPr>
          <p:cNvCxnSpPr>
            <a:cxnSpLocks/>
            <a:stCxn id="73" idx="0"/>
            <a:endCxn id="65" idx="2"/>
          </p:cNvCxnSpPr>
          <p:nvPr/>
        </p:nvCxnSpPr>
        <p:spPr>
          <a:xfrm rot="5400000" flipH="1" flipV="1">
            <a:off x="8204694" y="3205218"/>
            <a:ext cx="2028796" cy="3109450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E664D04-AF21-450F-8EB0-9125F174AD1C}"/>
              </a:ext>
            </a:extLst>
          </p:cNvPr>
          <p:cNvCxnSpPr>
            <a:cxnSpLocks/>
          </p:cNvCxnSpPr>
          <p:nvPr/>
        </p:nvCxnSpPr>
        <p:spPr>
          <a:xfrm>
            <a:off x="10896598" y="3745545"/>
            <a:ext cx="0" cy="1998604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870BD92-EAAD-4E74-AE71-DB83CCF11721}"/>
              </a:ext>
            </a:extLst>
          </p:cNvPr>
          <p:cNvSpPr/>
          <p:nvPr/>
        </p:nvSpPr>
        <p:spPr>
          <a:xfrm>
            <a:off x="5859214" y="1462221"/>
            <a:ext cx="1251002" cy="598151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03605FA-5907-4BD5-8EFB-28F77245D5D7}"/>
              </a:ext>
            </a:extLst>
          </p:cNvPr>
          <p:cNvCxnSpPr>
            <a:cxnSpLocks/>
          </p:cNvCxnSpPr>
          <p:nvPr/>
        </p:nvCxnSpPr>
        <p:spPr>
          <a:xfrm>
            <a:off x="6545058" y="2060372"/>
            <a:ext cx="0" cy="131559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ACA21FA-112B-4754-88F0-A0AAA2537E48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514368" y="3366309"/>
            <a:ext cx="1652917" cy="319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0EFB6C-CE6A-496D-89AC-60BCE296C3AD}"/>
              </a:ext>
            </a:extLst>
          </p:cNvPr>
          <p:cNvSpPr/>
          <p:nvPr/>
        </p:nvSpPr>
        <p:spPr>
          <a:xfrm>
            <a:off x="561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F21D08-AF01-4576-9E24-83BB3D4DAA9E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587E1F5-6FE5-4CC5-BAA9-71F5EE29CDD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F57773E1-E79A-4CBE-9A8A-CA3310A9BBC9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F69DBE-86BD-4B3A-93C8-011E2D156BAF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3D04E9F-585D-42B8-AD39-3D736209B076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9F7B838-762B-46E8-9169-F1587CF89B7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72B3E7BC-B327-4BF7-8341-9F150F41B3C8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DA8804-4A30-4F0A-8B9B-7AB26F9F3317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2A5CE2-F743-46D8-8AF1-A9B7231795A9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9418924-C005-4CC0-84AE-69615A8EAAE6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화살표: 오각형 80">
              <a:extLst>
                <a:ext uri="{FF2B5EF4-FFF2-40B4-BE49-F238E27FC236}">
                  <a16:creationId xmlns:a16="http://schemas.microsoft.com/office/drawing/2014/main" id="{E713A2B0-D4EB-4B16-BE79-7129BC93C43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71B073A-3F46-4EBA-8381-9974ABD8BA64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D799B2C-0B22-434D-B573-F8AAA72F082F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04E88B8-5B23-4AFB-AC9F-F8B57B7EB7B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화살표: 오각형 84">
              <a:extLst>
                <a:ext uri="{FF2B5EF4-FFF2-40B4-BE49-F238E27FC236}">
                  <a16:creationId xmlns:a16="http://schemas.microsoft.com/office/drawing/2014/main" id="{2DFA5D7E-0574-4AB6-9EE2-17C9FE1A3F4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A179920-DBD6-4FFE-A080-502147899A2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71EAFE-AC57-4C21-A9F6-E2720E21B0E7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12779EE-0332-48EC-8A0A-5356CD29D10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각형 88">
              <a:extLst>
                <a:ext uri="{FF2B5EF4-FFF2-40B4-BE49-F238E27FC236}">
                  <a16:creationId xmlns:a16="http://schemas.microsoft.com/office/drawing/2014/main" id="{472C2E86-A24D-4B7A-B6AB-170BECA5634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6B4036B-24CC-42BB-BEAA-DDB7E83CB873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173335F-91A0-40FD-8518-148D00E72E52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7D7F8C-0358-4A98-A334-9AA01EEA5E6A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F79AF3-1677-45A5-8301-63D1BF5AE65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29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29892364-AEC1-4027-A05B-B39802DD9C2E}"/>
              </a:ext>
            </a:extLst>
          </p:cNvPr>
          <p:cNvGrpSpPr/>
          <p:nvPr/>
        </p:nvGrpSpPr>
        <p:grpSpPr>
          <a:xfrm>
            <a:off x="2689072" y="1023476"/>
            <a:ext cx="8670946" cy="3876375"/>
            <a:chOff x="2654347" y="809228"/>
            <a:chExt cx="8670946" cy="387637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9DBC677-BB15-4850-AEC5-EB8F9DE1EE38}"/>
                </a:ext>
              </a:extLst>
            </p:cNvPr>
            <p:cNvGrpSpPr/>
            <p:nvPr/>
          </p:nvGrpSpPr>
          <p:grpSpPr>
            <a:xfrm>
              <a:off x="2654347" y="1317414"/>
              <a:ext cx="2843134" cy="3284080"/>
              <a:chOff x="2795148" y="1214871"/>
              <a:chExt cx="3685036" cy="42721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1AC053C9-D9AA-467A-BD93-E7923A380F85}"/>
                  </a:ext>
                </a:extLst>
              </p:cNvPr>
              <p:cNvSpPr/>
              <p:nvPr/>
            </p:nvSpPr>
            <p:spPr>
              <a:xfrm>
                <a:off x="2795148" y="1214871"/>
                <a:ext cx="3685036" cy="42721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A5A82F7-9621-4A67-84A3-D04365479440}"/>
                  </a:ext>
                </a:extLst>
              </p:cNvPr>
              <p:cNvCxnSpPr/>
              <p:nvPr/>
            </p:nvCxnSpPr>
            <p:spPr>
              <a:xfrm>
                <a:off x="4259484" y="2589311"/>
                <a:ext cx="717630" cy="0"/>
              </a:xfrm>
              <a:prstGeom prst="line">
                <a:avLst/>
              </a:prstGeom>
              <a:ln w="34925"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4B0410-9306-4DD0-BC35-10951BED7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2518" y="2589311"/>
                <a:ext cx="0" cy="1369231"/>
              </a:xfrm>
              <a:prstGeom prst="line">
                <a:avLst/>
              </a:prstGeom>
              <a:ln w="34925"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9C1D6C1D-4694-4C05-9360-22A710498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1444" y="2589311"/>
                <a:ext cx="0" cy="1369231"/>
              </a:xfrm>
              <a:prstGeom prst="line">
                <a:avLst/>
              </a:prstGeom>
              <a:ln w="34925"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C42A93E-11F1-498F-A9F0-C01ED59FD71F}"/>
                </a:ext>
              </a:extLst>
            </p:cNvPr>
            <p:cNvGrpSpPr/>
            <p:nvPr/>
          </p:nvGrpSpPr>
          <p:grpSpPr>
            <a:xfrm>
              <a:off x="8155781" y="1317414"/>
              <a:ext cx="2843134" cy="3284080"/>
              <a:chOff x="7289202" y="1214872"/>
              <a:chExt cx="3685037" cy="42721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0B4F214-0953-40FC-B99C-5B9EBF6272DB}"/>
                  </a:ext>
                </a:extLst>
              </p:cNvPr>
              <p:cNvSpPr/>
              <p:nvPr/>
            </p:nvSpPr>
            <p:spPr>
              <a:xfrm>
                <a:off x="7289202" y="1214872"/>
                <a:ext cx="3685037" cy="42721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FF8CE09F-E073-409D-B123-3E09449C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1368" y="2834309"/>
                <a:ext cx="785148" cy="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F2B6F1B-9347-4B41-B2B6-E2D95337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6185" y="2884215"/>
                <a:ext cx="0" cy="1074327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1D9B191F-64CB-4059-B507-1BEC9C684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433" y="2813771"/>
                <a:ext cx="0" cy="1074327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4448555-02A2-476B-ACF9-D31581B575FE}"/>
                </a:ext>
              </a:extLst>
            </p:cNvPr>
            <p:cNvGrpSpPr/>
            <p:nvPr/>
          </p:nvGrpSpPr>
          <p:grpSpPr>
            <a:xfrm>
              <a:off x="5889069" y="1227670"/>
              <a:ext cx="1768067" cy="521618"/>
              <a:chOff x="5879939" y="1825427"/>
              <a:chExt cx="1768067" cy="521618"/>
            </a:xfrm>
          </p:grpSpPr>
          <p:sp>
            <p:nvSpPr>
              <p:cNvPr id="72" name="화살표: 갈매기형 수장 71">
                <a:extLst>
                  <a:ext uri="{FF2B5EF4-FFF2-40B4-BE49-F238E27FC236}">
                    <a16:creationId xmlns:a16="http://schemas.microsoft.com/office/drawing/2014/main" id="{ACA5D912-90A4-4327-9B2E-658A13E386BD}"/>
                  </a:ext>
                </a:extLst>
              </p:cNvPr>
              <p:cNvSpPr/>
              <p:nvPr/>
            </p:nvSpPr>
            <p:spPr>
              <a:xfrm>
                <a:off x="5879939" y="1825427"/>
                <a:ext cx="405114" cy="521618"/>
              </a:xfrm>
              <a:prstGeom prst="chevr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화살표: 갈매기형 수장 72">
                <a:extLst>
                  <a:ext uri="{FF2B5EF4-FFF2-40B4-BE49-F238E27FC236}">
                    <a16:creationId xmlns:a16="http://schemas.microsoft.com/office/drawing/2014/main" id="{EB4EF8C3-F817-497D-AA65-437AAB4ED239}"/>
                  </a:ext>
                </a:extLst>
              </p:cNvPr>
              <p:cNvSpPr/>
              <p:nvPr/>
            </p:nvSpPr>
            <p:spPr>
              <a:xfrm>
                <a:off x="6215137" y="1825427"/>
                <a:ext cx="405114" cy="521618"/>
              </a:xfrm>
              <a:prstGeom prst="chevron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화살표: 갈매기형 수장 73">
                <a:extLst>
                  <a:ext uri="{FF2B5EF4-FFF2-40B4-BE49-F238E27FC236}">
                    <a16:creationId xmlns:a16="http://schemas.microsoft.com/office/drawing/2014/main" id="{901BF92A-ABB3-4D9D-876D-21976529FDFB}"/>
                  </a:ext>
                </a:extLst>
              </p:cNvPr>
              <p:cNvSpPr/>
              <p:nvPr/>
            </p:nvSpPr>
            <p:spPr>
              <a:xfrm>
                <a:off x="6538292" y="1825427"/>
                <a:ext cx="405114" cy="521618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화살표: 갈매기형 수장 74">
                <a:extLst>
                  <a:ext uri="{FF2B5EF4-FFF2-40B4-BE49-F238E27FC236}">
                    <a16:creationId xmlns:a16="http://schemas.microsoft.com/office/drawing/2014/main" id="{9C38511B-D81F-4F09-8960-BA9CEC7B08B9}"/>
                  </a:ext>
                </a:extLst>
              </p:cNvPr>
              <p:cNvSpPr/>
              <p:nvPr/>
            </p:nvSpPr>
            <p:spPr>
              <a:xfrm>
                <a:off x="6883739" y="1825427"/>
                <a:ext cx="405114" cy="521618"/>
              </a:xfrm>
              <a:prstGeom prst="chevron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화살표: 갈매기형 수장 75">
                <a:extLst>
                  <a:ext uri="{FF2B5EF4-FFF2-40B4-BE49-F238E27FC236}">
                    <a16:creationId xmlns:a16="http://schemas.microsoft.com/office/drawing/2014/main" id="{FEB3C68C-84A8-4DBD-B802-D6992A062E1C}"/>
                  </a:ext>
                </a:extLst>
              </p:cNvPr>
              <p:cNvSpPr/>
              <p:nvPr/>
            </p:nvSpPr>
            <p:spPr>
              <a:xfrm>
                <a:off x="7242892" y="1825427"/>
                <a:ext cx="405114" cy="52161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A11D7AB-4528-406D-8656-1539FAABBE47}"/>
                </a:ext>
              </a:extLst>
            </p:cNvPr>
            <p:cNvGrpSpPr/>
            <p:nvPr/>
          </p:nvGrpSpPr>
          <p:grpSpPr>
            <a:xfrm>
              <a:off x="6023471" y="3311287"/>
              <a:ext cx="1721820" cy="521618"/>
              <a:chOff x="6085771" y="3792162"/>
              <a:chExt cx="1721820" cy="521618"/>
            </a:xfrm>
          </p:grpSpPr>
          <p:sp>
            <p:nvSpPr>
              <p:cNvPr id="67" name="화살표: 갈매기형 수장 66">
                <a:extLst>
                  <a:ext uri="{FF2B5EF4-FFF2-40B4-BE49-F238E27FC236}">
                    <a16:creationId xmlns:a16="http://schemas.microsoft.com/office/drawing/2014/main" id="{5960A407-1823-4015-AE3B-257F31FA3606}"/>
                  </a:ext>
                </a:extLst>
              </p:cNvPr>
              <p:cNvSpPr/>
              <p:nvPr/>
            </p:nvSpPr>
            <p:spPr>
              <a:xfrm>
                <a:off x="6085771" y="3792162"/>
                <a:ext cx="405114" cy="52161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화살표: 갈매기형 수장 67">
                <a:extLst>
                  <a:ext uri="{FF2B5EF4-FFF2-40B4-BE49-F238E27FC236}">
                    <a16:creationId xmlns:a16="http://schemas.microsoft.com/office/drawing/2014/main" id="{7772E63F-DBBD-41C6-9772-59B03FCF7052}"/>
                  </a:ext>
                </a:extLst>
              </p:cNvPr>
              <p:cNvSpPr/>
              <p:nvPr/>
            </p:nvSpPr>
            <p:spPr>
              <a:xfrm>
                <a:off x="6420969" y="3792162"/>
                <a:ext cx="405114" cy="521618"/>
              </a:xfrm>
              <a:prstGeom prst="chevron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화살표: 갈매기형 수장 68">
                <a:extLst>
                  <a:ext uri="{FF2B5EF4-FFF2-40B4-BE49-F238E27FC236}">
                    <a16:creationId xmlns:a16="http://schemas.microsoft.com/office/drawing/2014/main" id="{09197424-BAB3-465C-A097-A28EBF87A636}"/>
                  </a:ext>
                </a:extLst>
              </p:cNvPr>
              <p:cNvSpPr/>
              <p:nvPr/>
            </p:nvSpPr>
            <p:spPr>
              <a:xfrm>
                <a:off x="6744124" y="3792162"/>
                <a:ext cx="405114" cy="521618"/>
              </a:xfrm>
              <a:prstGeom prst="chevron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화살표: 갈매기형 수장 69">
                <a:extLst>
                  <a:ext uri="{FF2B5EF4-FFF2-40B4-BE49-F238E27FC236}">
                    <a16:creationId xmlns:a16="http://schemas.microsoft.com/office/drawing/2014/main" id="{4A4DAD27-DCCB-411D-AE5D-122E0125588D}"/>
                  </a:ext>
                </a:extLst>
              </p:cNvPr>
              <p:cNvSpPr/>
              <p:nvPr/>
            </p:nvSpPr>
            <p:spPr>
              <a:xfrm>
                <a:off x="7089571" y="3792162"/>
                <a:ext cx="405114" cy="521618"/>
              </a:xfrm>
              <a:prstGeom prst="chevron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화살표: 갈매기형 수장 70">
                <a:extLst>
                  <a:ext uri="{FF2B5EF4-FFF2-40B4-BE49-F238E27FC236}">
                    <a16:creationId xmlns:a16="http://schemas.microsoft.com/office/drawing/2014/main" id="{2112E8CB-10BC-4F74-A0A3-2FEE3938A573}"/>
                  </a:ext>
                </a:extLst>
              </p:cNvPr>
              <p:cNvSpPr/>
              <p:nvPr/>
            </p:nvSpPr>
            <p:spPr>
              <a:xfrm>
                <a:off x="7402477" y="3792162"/>
                <a:ext cx="405114" cy="521618"/>
              </a:xfrm>
              <a:prstGeom prst="chevr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F97476-D908-4B2B-9065-D0DB896FA9AC}"/>
                </a:ext>
              </a:extLst>
            </p:cNvPr>
            <p:cNvSpPr txBox="1"/>
            <p:nvPr/>
          </p:nvSpPr>
          <p:spPr>
            <a:xfrm>
              <a:off x="6046253" y="2056526"/>
              <a:ext cx="208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Short -&gt; long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>
                  <a:solidFill>
                    <a:srgbClr val="FFC000"/>
                  </a:solidFill>
                </a:rPr>
                <a:t>eye - eye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637ABC-AA02-4740-A31A-920A006107B7}"/>
                </a:ext>
              </a:extLst>
            </p:cNvPr>
            <p:cNvSpPr txBox="1"/>
            <p:nvPr/>
          </p:nvSpPr>
          <p:spPr>
            <a:xfrm>
              <a:off x="5941214" y="4039272"/>
              <a:ext cx="208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Long -&gt; short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en-US" altLang="ko-KR" dirty="0">
                  <a:solidFill>
                    <a:srgbClr val="FF0000"/>
                  </a:solidFill>
                </a:rPr>
                <a:t>clown - shoulder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DF8F51-D3EB-470E-934A-24EC13924C27}"/>
                </a:ext>
              </a:extLst>
            </p:cNvPr>
            <p:cNvSpPr txBox="1"/>
            <p:nvPr/>
          </p:nvSpPr>
          <p:spPr>
            <a:xfrm>
              <a:off x="3097826" y="817385"/>
              <a:ext cx="2372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Good posture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E74890-04C8-4C8E-B86C-3DD9711710D6}"/>
                </a:ext>
              </a:extLst>
            </p:cNvPr>
            <p:cNvSpPr txBox="1"/>
            <p:nvPr/>
          </p:nvSpPr>
          <p:spPr>
            <a:xfrm>
              <a:off x="8952483" y="809228"/>
              <a:ext cx="2372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Turtleneck</a:t>
              </a:r>
            </a:p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4F2A67-6F6A-4C3A-B9ED-6A1C7FF70AD2}"/>
              </a:ext>
            </a:extLst>
          </p:cNvPr>
          <p:cNvSpPr txBox="1"/>
          <p:nvPr/>
        </p:nvSpPr>
        <p:spPr>
          <a:xfrm>
            <a:off x="2599671" y="5326312"/>
            <a:ext cx="280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X1 : eye-right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X2 : eye-left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X3 : shoulder-right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X4 : shoulder-left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E3CE52-DBE9-44E1-80AB-C64B58F3BFA7}"/>
              </a:ext>
            </a:extLst>
          </p:cNvPr>
          <p:cNvSpPr txBox="1"/>
          <p:nvPr/>
        </p:nvSpPr>
        <p:spPr>
          <a:xfrm>
            <a:off x="5361553" y="5326313"/>
            <a:ext cx="280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5. Y1 : ear-right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6. Y2 : ear-left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7. Y3 : shoulder-right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8. Y4 : shoulder-left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7F3B8A-C686-4EA0-BD77-EDABE3080E41}"/>
              </a:ext>
            </a:extLst>
          </p:cNvPr>
          <p:cNvSpPr txBox="1"/>
          <p:nvPr/>
        </p:nvSpPr>
        <p:spPr>
          <a:xfrm>
            <a:off x="8380499" y="5343803"/>
            <a:ext cx="35862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</a:rPr>
              <a:t>Feature extraction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</a:rPr>
              <a:t>(X1-X2)/(((Y1-Y3)+(Y2-Y4))/2)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7C4DB84-9359-497E-950D-2CA750C21758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471905-33E5-4ABE-97C1-4AA221358502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AE8DAA-8FD8-46D1-A7F0-75391FB5A16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화살표: 오각형 98">
              <a:extLst>
                <a:ext uri="{FF2B5EF4-FFF2-40B4-BE49-F238E27FC236}">
                  <a16:creationId xmlns:a16="http://schemas.microsoft.com/office/drawing/2014/main" id="{9DABC4EA-EBDA-411A-8073-A24727210A09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A156970-114F-4844-BE78-109524BF248C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A07CF5A-E85E-412C-9FEF-18C32FC154F8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2E21D0-BEBE-4791-BC6F-913AC23F84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화살표: 오각형 102">
              <a:extLst>
                <a:ext uri="{FF2B5EF4-FFF2-40B4-BE49-F238E27FC236}">
                  <a16:creationId xmlns:a16="http://schemas.microsoft.com/office/drawing/2014/main" id="{683F8EA8-B600-401B-A859-752EA31CEA66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C7DD6D3-719F-4DDB-8191-3B2225B809FE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76CC46D-AF54-4353-A3E1-C5B8A69C5949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C40180E-66EB-489F-81FA-AC6C28238A8D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화살표: 오각형 106">
              <a:extLst>
                <a:ext uri="{FF2B5EF4-FFF2-40B4-BE49-F238E27FC236}">
                  <a16:creationId xmlns:a16="http://schemas.microsoft.com/office/drawing/2014/main" id="{65A19AF9-3EB2-4D45-9C02-507CB5F2F1C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748723E-2048-45A0-9CF2-61FD564A912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9591041-9A47-4F6B-B343-8FC621ED46DD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FF8A2B-EFB7-4B21-BB9E-1A8F444A265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화살표: 오각형 110">
              <a:extLst>
                <a:ext uri="{FF2B5EF4-FFF2-40B4-BE49-F238E27FC236}">
                  <a16:creationId xmlns:a16="http://schemas.microsoft.com/office/drawing/2014/main" id="{98390BC7-3801-47C2-AC5F-464DE587348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469C16-FFA0-48D0-B296-3347CB3E68BB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5607866-0D74-44D1-8D23-DABF2000AC1A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DB1C34E-4DF2-47E4-9482-00A375A38AF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화살표: 오각형 114">
              <a:extLst>
                <a:ext uri="{FF2B5EF4-FFF2-40B4-BE49-F238E27FC236}">
                  <a16:creationId xmlns:a16="http://schemas.microsoft.com/office/drawing/2014/main" id="{F53E8D79-E066-4DDA-9970-D9E538ECC33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9EBEA96-C5CF-47C1-9577-BD0335B2D77E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6E4DD2-9F7D-44E4-8967-D2D214FA2CE9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51CEA6C-CFB5-4426-A251-95C4227DB699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3EEB3BC-6E70-4A18-B01F-4117BFEA615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52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591A22-E568-489E-BC66-1B941A9C340D}"/>
              </a:ext>
            </a:extLst>
          </p:cNvPr>
          <p:cNvGrpSpPr/>
          <p:nvPr/>
        </p:nvGrpSpPr>
        <p:grpSpPr>
          <a:xfrm>
            <a:off x="2479816" y="1850859"/>
            <a:ext cx="3543840" cy="3648587"/>
            <a:chOff x="8361401" y="1583442"/>
            <a:chExt cx="3581356" cy="232668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4A05DF3-FB0C-4DF8-8EA9-7B658690D3FC}"/>
                </a:ext>
              </a:extLst>
            </p:cNvPr>
            <p:cNvSpPr/>
            <p:nvPr/>
          </p:nvSpPr>
          <p:spPr>
            <a:xfrm>
              <a:off x="8556185" y="1908908"/>
              <a:ext cx="3192119" cy="20012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1D47AF-7D2E-400B-A67A-023E8C7B497B}"/>
                </a:ext>
              </a:extLst>
            </p:cNvPr>
            <p:cNvSpPr txBox="1"/>
            <p:nvPr/>
          </p:nvSpPr>
          <p:spPr>
            <a:xfrm>
              <a:off x="8804666" y="2331776"/>
              <a:ext cx="3138091" cy="95095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u="sng" dirty="0">
                  <a:solidFill>
                    <a:schemeClr val="bg1"/>
                  </a:solidFill>
                </a:rPr>
                <a:t>불안정한 라이브러리</a:t>
              </a:r>
              <a:r>
                <a:rPr lang="en-US" altLang="ko-KR" sz="1600" u="sng" dirty="0">
                  <a:solidFill>
                    <a:schemeClr val="bg1"/>
                  </a:solidFill>
                </a:rPr>
                <a:t>-</a:t>
              </a:r>
              <a:r>
                <a:rPr lang="en-US" altLang="ko-KR" sz="1600" u="sng" dirty="0" err="1">
                  <a:solidFill>
                    <a:schemeClr val="bg1"/>
                  </a:solidFill>
                </a:rPr>
                <a:t>dlib</a:t>
              </a:r>
              <a:endParaRPr lang="en-US" altLang="ko-KR" sz="1600" u="sng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u="sng" dirty="0" err="1">
                  <a:solidFill>
                    <a:schemeClr val="bg1"/>
                  </a:solidFill>
                </a:rPr>
                <a:t>피처값</a:t>
              </a:r>
              <a:r>
                <a:rPr lang="ko-KR" altLang="en-US" sz="1600" u="sng" dirty="0">
                  <a:solidFill>
                    <a:schemeClr val="bg1"/>
                  </a:solidFill>
                </a:rPr>
                <a:t> 인식 불가</a:t>
              </a:r>
              <a:endParaRPr lang="en-US" altLang="ko-KR" sz="1600" u="sng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u="sng" dirty="0">
                  <a:solidFill>
                    <a:schemeClr val="bg1"/>
                  </a:solidFill>
                </a:rPr>
                <a:t>촬영 거리 영향을 받음</a:t>
              </a:r>
              <a:endParaRPr lang="en-US" altLang="ko-KR" sz="1600" u="sng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E483EC-D9C6-4593-816A-37D02B757CC5}"/>
                </a:ext>
              </a:extLst>
            </p:cNvPr>
            <p:cNvSpPr txBox="1"/>
            <p:nvPr/>
          </p:nvSpPr>
          <p:spPr>
            <a:xfrm>
              <a:off x="9269850" y="1753656"/>
              <a:ext cx="1700679" cy="2788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문제 원인 파악</a:t>
              </a:r>
              <a:endParaRPr lang="en-US" altLang="ko-KR" sz="1600" b="1" dirty="0"/>
            </a:p>
          </p:txBody>
        </p:sp>
        <p:pic>
          <p:nvPicPr>
            <p:cNvPr id="59" name="그래픽 58" descr="전구와 연필 윤곽선">
              <a:extLst>
                <a:ext uri="{FF2B5EF4-FFF2-40B4-BE49-F238E27FC236}">
                  <a16:creationId xmlns:a16="http://schemas.microsoft.com/office/drawing/2014/main" id="{338AFBFB-06CD-4E67-8F29-70C234B15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61401" y="1583442"/>
              <a:ext cx="914400" cy="652584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786238-0329-43C2-B958-63DCD1875B3E}"/>
              </a:ext>
            </a:extLst>
          </p:cNvPr>
          <p:cNvGrpSpPr/>
          <p:nvPr/>
        </p:nvGrpSpPr>
        <p:grpSpPr>
          <a:xfrm>
            <a:off x="7815696" y="1903196"/>
            <a:ext cx="3193141" cy="3596250"/>
            <a:chOff x="8556186" y="1555637"/>
            <a:chExt cx="3492574" cy="321338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F9A5C48-0BF2-48AA-80FB-D71D09FF6D49}"/>
                </a:ext>
              </a:extLst>
            </p:cNvPr>
            <p:cNvSpPr/>
            <p:nvPr/>
          </p:nvSpPr>
          <p:spPr>
            <a:xfrm>
              <a:off x="8556186" y="1964915"/>
              <a:ext cx="3396406" cy="2804111"/>
            </a:xfrm>
            <a:prstGeom prst="rect">
              <a:avLst/>
            </a:prstGeom>
            <a:solidFill>
              <a:srgbClr val="1F1E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A4ECAE4-52C6-4665-AFDE-9C1BBB1EC1C9}"/>
                </a:ext>
              </a:extLst>
            </p:cNvPr>
            <p:cNvSpPr txBox="1"/>
            <p:nvPr/>
          </p:nvSpPr>
          <p:spPr>
            <a:xfrm>
              <a:off x="8798026" y="2582972"/>
              <a:ext cx="3250734" cy="15613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400" dirty="0" err="1">
                  <a:solidFill>
                    <a:schemeClr val="accent4"/>
                  </a:solidFill>
                </a:rPr>
                <a:t>openpose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로 일괄 변경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400" dirty="0">
                  <a:solidFill>
                    <a:schemeClr val="bg1"/>
                  </a:solidFill>
                </a:rPr>
                <a:t>clown feature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eye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로 변경</a:t>
              </a:r>
              <a:endParaRPr lang="en-US" altLang="ko-KR" sz="1400" dirty="0">
                <a:solidFill>
                  <a:schemeClr val="accent4"/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400" dirty="0">
                  <a:solidFill>
                    <a:srgbClr val="FFC000"/>
                  </a:solidFill>
                </a:rPr>
                <a:t>shoulder feature </a:t>
              </a:r>
              <a:r>
                <a:rPr lang="ko-KR" altLang="en-US" sz="1400" dirty="0">
                  <a:solidFill>
                    <a:srgbClr val="FFC000"/>
                  </a:solidFill>
                </a:rPr>
                <a:t>추가</a:t>
              </a:r>
              <a:endParaRPr lang="en-US" altLang="ko-KR" sz="1400" dirty="0">
                <a:solidFill>
                  <a:srgbClr val="FFC00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rgbClr val="FFC000"/>
                  </a:solidFill>
                </a:rPr>
                <a:t>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-&gt;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정제 데이터 확보</a:t>
              </a:r>
              <a:endParaRPr lang="en-US" altLang="ko-KR" sz="1400" dirty="0">
                <a:solidFill>
                  <a:srgbClr val="FFC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455D4E-F7D9-4660-9907-B027016267AE}"/>
                </a:ext>
              </a:extLst>
            </p:cNvPr>
            <p:cNvSpPr txBox="1"/>
            <p:nvPr/>
          </p:nvSpPr>
          <p:spPr>
            <a:xfrm>
              <a:off x="9508994" y="1825410"/>
              <a:ext cx="1828799" cy="3699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문제 해결 방안</a:t>
              </a:r>
            </a:p>
          </p:txBody>
        </p:sp>
        <p:pic>
          <p:nvPicPr>
            <p:cNvPr id="64" name="그래픽 63" descr="전구와 연필 윤곽선">
              <a:extLst>
                <a:ext uri="{FF2B5EF4-FFF2-40B4-BE49-F238E27FC236}">
                  <a16:creationId xmlns:a16="http://schemas.microsoft.com/office/drawing/2014/main" id="{EB9CAC14-2BB6-4D12-BB42-242F0C51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88881" y="1555637"/>
              <a:ext cx="914400" cy="914400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</p:pic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4F132F6-18B2-47EA-9902-031122D949DC}"/>
              </a:ext>
            </a:extLst>
          </p:cNvPr>
          <p:cNvSpPr/>
          <p:nvPr/>
        </p:nvSpPr>
        <p:spPr>
          <a:xfrm>
            <a:off x="0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6F60A0-F1FD-4F96-987F-65C61959CDE3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B9C9858-80FC-4770-96B5-AEE808606D2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화살표: 오각형 108">
              <a:extLst>
                <a:ext uri="{FF2B5EF4-FFF2-40B4-BE49-F238E27FC236}">
                  <a16:creationId xmlns:a16="http://schemas.microsoft.com/office/drawing/2014/main" id="{B59349AC-43EB-4127-93C1-965F3E624144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99FA33-07CE-4BB1-ADE8-233E07E6CC19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04A063E-FD65-48DC-B3CD-4C5FBD925295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61C3D4-D7C1-4789-987F-B4A1B4DEA12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화살표: 오각형 112">
              <a:extLst>
                <a:ext uri="{FF2B5EF4-FFF2-40B4-BE49-F238E27FC236}">
                  <a16:creationId xmlns:a16="http://schemas.microsoft.com/office/drawing/2014/main" id="{4FB94DE4-908E-46B5-959F-49B735AEC04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2787583-4762-4C77-AD52-BB202FC8B718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C214D95-0CF3-49DC-AFDA-4582BA70038D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C2A962C-DCD5-4D0D-9BEB-E9551CE2E245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화살표: 오각형 116">
              <a:extLst>
                <a:ext uri="{FF2B5EF4-FFF2-40B4-BE49-F238E27FC236}">
                  <a16:creationId xmlns:a16="http://schemas.microsoft.com/office/drawing/2014/main" id="{3E9D44B2-3FC3-479B-A229-75F620766E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562DC7B-BF17-4189-BFDD-87E4D7B7F74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1BF5F63-8FBC-48F7-A3DC-5EDEE37AAA4A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776544-B699-4AE1-935B-0BCDB8CDB39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화살표: 오각형 120">
              <a:extLst>
                <a:ext uri="{FF2B5EF4-FFF2-40B4-BE49-F238E27FC236}">
                  <a16:creationId xmlns:a16="http://schemas.microsoft.com/office/drawing/2014/main" id="{F5058E49-C0A3-4943-8D67-1D62BA4ABFD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91ECD0D-F1CC-4836-9F8A-19B5EEECCFA3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815B6F7-44E2-41C6-A4D3-7E33D4B4B7A5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4A0D76A-75C7-4DBA-88D4-0BACBBEFA82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화살표: 오각형 124">
              <a:extLst>
                <a:ext uri="{FF2B5EF4-FFF2-40B4-BE49-F238E27FC236}">
                  <a16:creationId xmlns:a16="http://schemas.microsoft.com/office/drawing/2014/main" id="{76FB82FD-339C-402D-8BB2-2F74E7CA521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6F746B2-2ADD-4893-B93D-06DEB5A5FB19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24AADD3-451D-4353-AB69-CA48AB72AE68}"/>
              </a:ext>
            </a:extLst>
          </p:cNvPr>
          <p:cNvSpPr/>
          <p:nvPr/>
        </p:nvSpPr>
        <p:spPr>
          <a:xfrm>
            <a:off x="5742304" y="3771832"/>
            <a:ext cx="2206575" cy="2133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E89A61-0DFA-48DA-8DFB-76C9483238F2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6A96345-6300-4451-AD7B-7EA286150A42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9EBED8-1C8C-48C5-81F4-2919D0DAEC3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2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7C62C5AB-E018-49CB-A0AD-F3906076FE94}"/>
              </a:ext>
            </a:extLst>
          </p:cNvPr>
          <p:cNvGrpSpPr/>
          <p:nvPr/>
        </p:nvGrpSpPr>
        <p:grpSpPr>
          <a:xfrm>
            <a:off x="6604606" y="1825559"/>
            <a:ext cx="4680827" cy="3884515"/>
            <a:chOff x="7366053" y="2004535"/>
            <a:chExt cx="4680827" cy="388451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BBE1B9-FBE8-491F-A215-A6C5873B5CAA}"/>
                </a:ext>
              </a:extLst>
            </p:cNvPr>
            <p:cNvSpPr txBox="1"/>
            <p:nvPr/>
          </p:nvSpPr>
          <p:spPr>
            <a:xfrm>
              <a:off x="7366053" y="2941768"/>
              <a:ext cx="4680827" cy="2947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rgbClr val="FFC000"/>
                  </a:solidFill>
                </a:rPr>
                <a:t>EX</a:t>
              </a:r>
              <a:r>
                <a:rPr lang="en-US" altLang="ko-KR" dirty="0">
                  <a:solidFill>
                    <a:schemeClr val="bg1"/>
                  </a:solidFill>
                </a:rPr>
                <a:t>: eye-eye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rgbClr val="FFC000"/>
                  </a:solidFill>
                </a:rPr>
                <a:t>SX</a:t>
              </a:r>
              <a:r>
                <a:rPr lang="en-US" altLang="ko-KR" dirty="0">
                  <a:solidFill>
                    <a:schemeClr val="bg1"/>
                  </a:solidFill>
                </a:rPr>
                <a:t>: shoulder-shoulder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rgbClr val="FFC000"/>
                  </a:solidFill>
                </a:rPr>
                <a:t>NN</a:t>
              </a:r>
              <a:r>
                <a:rPr lang="en-US" altLang="ko-KR" dirty="0">
                  <a:solidFill>
                    <a:schemeClr val="bg1"/>
                  </a:solidFill>
                </a:rPr>
                <a:t>: nose-shoulder midpoint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rgbClr val="FFC000"/>
                  </a:solidFill>
                </a:rPr>
                <a:t>LES/RES</a:t>
              </a:r>
              <a:r>
                <a:rPr lang="en-US" altLang="ko-KR" dirty="0">
                  <a:solidFill>
                    <a:schemeClr val="bg1"/>
                  </a:solidFill>
                </a:rPr>
                <a:t>: eye – shoulder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rgbClr val="FFC000"/>
                  </a:solidFill>
                </a:rPr>
                <a:t>CEN</a:t>
              </a:r>
              <a:r>
                <a:rPr lang="en-US" altLang="ko-KR" dirty="0">
                  <a:solidFill>
                    <a:schemeClr val="bg1"/>
                  </a:solidFill>
                </a:rPr>
                <a:t>: eyes midpoint-shoulder midpoint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1D12F8-86A0-4F73-921B-D466F1D5B934}"/>
                </a:ext>
              </a:extLst>
            </p:cNvPr>
            <p:cNvSpPr txBox="1"/>
            <p:nvPr/>
          </p:nvSpPr>
          <p:spPr>
            <a:xfrm>
              <a:off x="8088620" y="2004535"/>
              <a:ext cx="2455916" cy="400110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C000"/>
                  </a:solidFill>
                </a:rPr>
                <a:t>Feature extraction</a:t>
              </a:r>
              <a:endParaRPr lang="ko-KR" altLang="en-US" sz="20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5EE763E-854F-420A-973D-ACEB418EEE33}"/>
              </a:ext>
            </a:extLst>
          </p:cNvPr>
          <p:cNvGrpSpPr/>
          <p:nvPr/>
        </p:nvGrpSpPr>
        <p:grpSpPr>
          <a:xfrm>
            <a:off x="2584892" y="1762073"/>
            <a:ext cx="3590747" cy="3551960"/>
            <a:chOff x="2676703" y="1348894"/>
            <a:chExt cx="4413539" cy="4479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265D1D-95B7-48CB-9F7C-D3C79855EE04}"/>
                </a:ext>
              </a:extLst>
            </p:cNvPr>
            <p:cNvSpPr/>
            <p:nvPr/>
          </p:nvSpPr>
          <p:spPr>
            <a:xfrm>
              <a:off x="2676703" y="1348894"/>
              <a:ext cx="4413539" cy="447954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91FA5C6-87E0-496B-ABFD-F8927EA59930}"/>
                </a:ext>
              </a:extLst>
            </p:cNvPr>
            <p:cNvCxnSpPr/>
            <p:nvPr/>
          </p:nvCxnSpPr>
          <p:spPr>
            <a:xfrm>
              <a:off x="4475251" y="2880210"/>
              <a:ext cx="870988" cy="0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DE57BE-F78B-41D4-B95A-B0BECD053B4D}"/>
                </a:ext>
              </a:extLst>
            </p:cNvPr>
            <p:cNvSpPr txBox="1"/>
            <p:nvPr/>
          </p:nvSpPr>
          <p:spPr>
            <a:xfrm>
              <a:off x="4632952" y="2404645"/>
              <a:ext cx="555585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EX</a:t>
              </a:r>
              <a:endParaRPr lang="ko-KR" altLang="en-US" sz="1200" b="1" dirty="0"/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7A0CDD7-C86F-4263-8335-4FE0BE9B5394}"/>
                </a:ext>
              </a:extLst>
            </p:cNvPr>
            <p:cNvCxnSpPr>
              <a:cxnSpLocks/>
            </p:cNvCxnSpPr>
            <p:nvPr/>
          </p:nvCxnSpPr>
          <p:spPr>
            <a:xfrm>
              <a:off x="3203965" y="4988732"/>
              <a:ext cx="3289432" cy="0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70270F-F05C-434B-9F39-9C6BC34EC468}"/>
                </a:ext>
              </a:extLst>
            </p:cNvPr>
            <p:cNvSpPr txBox="1"/>
            <p:nvPr/>
          </p:nvSpPr>
          <p:spPr>
            <a:xfrm>
              <a:off x="4646876" y="5139773"/>
              <a:ext cx="555585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SX</a:t>
              </a:r>
              <a:endParaRPr lang="ko-KR" altLang="en-US" sz="1200" b="1" dirty="0"/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B30BDDB5-2D87-49F8-A06F-0D15F3514043}"/>
                </a:ext>
              </a:extLst>
            </p:cNvPr>
            <p:cNvCxnSpPr>
              <a:cxnSpLocks/>
            </p:cNvCxnSpPr>
            <p:nvPr/>
          </p:nvCxnSpPr>
          <p:spPr>
            <a:xfrm>
              <a:off x="4475251" y="2825273"/>
              <a:ext cx="0" cy="2163459"/>
            </a:xfrm>
            <a:prstGeom prst="straightConnector1">
              <a:avLst/>
            </a:prstGeom>
            <a:ln w="31750" cap="flat" cmpd="sng" algn="ctr">
              <a:solidFill>
                <a:srgbClr val="FFC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F7E95965-004D-4AAC-AC80-56827FF032A0}"/>
                </a:ext>
              </a:extLst>
            </p:cNvPr>
            <p:cNvCxnSpPr>
              <a:cxnSpLocks/>
            </p:cNvCxnSpPr>
            <p:nvPr/>
          </p:nvCxnSpPr>
          <p:spPr>
            <a:xfrm>
              <a:off x="5346239" y="2825273"/>
              <a:ext cx="0" cy="2163459"/>
            </a:xfrm>
            <a:prstGeom prst="straightConnector1">
              <a:avLst/>
            </a:prstGeom>
            <a:ln w="31750" cap="flat" cmpd="sng" algn="ctr">
              <a:solidFill>
                <a:srgbClr val="FFC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8E7BB4-F0C7-4803-99A5-5E1FE159C69A}"/>
                </a:ext>
              </a:extLst>
            </p:cNvPr>
            <p:cNvSpPr txBox="1"/>
            <p:nvPr/>
          </p:nvSpPr>
          <p:spPr>
            <a:xfrm>
              <a:off x="3761966" y="3710371"/>
              <a:ext cx="555585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LES</a:t>
              </a:r>
              <a:endParaRPr lang="ko-KR" altLang="en-US" sz="1200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208805-C876-456C-BEFD-7C715AD63D6C}"/>
                </a:ext>
              </a:extLst>
            </p:cNvPr>
            <p:cNvSpPr txBox="1"/>
            <p:nvPr/>
          </p:nvSpPr>
          <p:spPr>
            <a:xfrm>
              <a:off x="5579157" y="3709558"/>
              <a:ext cx="648290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RES</a:t>
              </a:r>
              <a:endParaRPr lang="ko-KR" altLang="en-US" sz="1200" b="1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BFA2EF0-69F3-4A01-B9CF-26EDF1D824DD}"/>
                </a:ext>
              </a:extLst>
            </p:cNvPr>
            <p:cNvCxnSpPr>
              <a:cxnSpLocks/>
            </p:cNvCxnSpPr>
            <p:nvPr/>
          </p:nvCxnSpPr>
          <p:spPr>
            <a:xfrm>
              <a:off x="4924667" y="2825273"/>
              <a:ext cx="0" cy="2163459"/>
            </a:xfrm>
            <a:prstGeom prst="straightConnector1">
              <a:avLst/>
            </a:prstGeom>
            <a:ln w="31750" cap="flat" cmpd="sng" algn="ctr">
              <a:solidFill>
                <a:srgbClr val="FFC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1C8C9B-5295-461B-A6CD-827BD55C46B7}"/>
                </a:ext>
              </a:extLst>
            </p:cNvPr>
            <p:cNvSpPr txBox="1"/>
            <p:nvPr/>
          </p:nvSpPr>
          <p:spPr>
            <a:xfrm>
              <a:off x="5622051" y="4468359"/>
              <a:ext cx="648290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CEN</a:t>
              </a:r>
              <a:endParaRPr lang="ko-KR" altLang="en-US" sz="1200" b="1" dirty="0"/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275333A1-2C12-4C47-B3A2-F26E40DAAAE3}"/>
                </a:ext>
              </a:extLst>
            </p:cNvPr>
            <p:cNvCxnSpPr/>
            <p:nvPr/>
          </p:nvCxnSpPr>
          <p:spPr>
            <a:xfrm>
              <a:off x="4924667" y="4653025"/>
              <a:ext cx="65449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84423B06-CBCF-4C10-A3C0-953A82913C3A}"/>
                </a:ext>
              </a:extLst>
            </p:cNvPr>
            <p:cNvCxnSpPr>
              <a:cxnSpLocks/>
            </p:cNvCxnSpPr>
            <p:nvPr/>
          </p:nvCxnSpPr>
          <p:spPr>
            <a:xfrm>
              <a:off x="4883472" y="3350935"/>
              <a:ext cx="41195" cy="1637797"/>
            </a:xfrm>
            <a:prstGeom prst="straightConnector1">
              <a:avLst/>
            </a:prstGeom>
            <a:ln w="317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B70B65-A617-487E-BE05-F3A15AB3A640}"/>
                </a:ext>
              </a:extLst>
            </p:cNvPr>
            <p:cNvSpPr txBox="1"/>
            <p:nvPr/>
          </p:nvSpPr>
          <p:spPr>
            <a:xfrm>
              <a:off x="3700778" y="4415409"/>
              <a:ext cx="648290" cy="3493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NN</a:t>
              </a:r>
              <a:endParaRPr lang="ko-KR" altLang="en-US" sz="1200" b="1" dirty="0"/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C3830350-D4D9-4B99-8CE4-F98AD10B0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494" y="4468359"/>
              <a:ext cx="436978" cy="1034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4B67CCA-92F0-4ED4-BF75-477890974209}"/>
              </a:ext>
            </a:extLst>
          </p:cNvPr>
          <p:cNvSpPr/>
          <p:nvPr/>
        </p:nvSpPr>
        <p:spPr>
          <a:xfrm>
            <a:off x="0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D6D67B-349D-4C81-B74B-70A8A842AA35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478919-1ECF-4F66-9B96-913FD1195FE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ECC515B8-5B55-42A0-AD7A-7AE42FE03A5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3F6D98-DBFE-438A-8A3D-C57FFB32C6AE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A4DC1F-1488-448B-9829-BA8F4C547CA4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BE09AA0-4619-4583-95E5-8F73F7F9C22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화살표: 오각형 60">
              <a:extLst>
                <a:ext uri="{FF2B5EF4-FFF2-40B4-BE49-F238E27FC236}">
                  <a16:creationId xmlns:a16="http://schemas.microsoft.com/office/drawing/2014/main" id="{9481F485-6635-45F0-BB97-0EA0745D200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DB7ED3-CCB6-4936-93FB-D32C14044D84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131106-B44F-4D67-B022-91E5FF80AA2A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C7EFF93-164E-47B3-BA87-18A925AFFA98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화살표: 오각형 64">
              <a:extLst>
                <a:ext uri="{FF2B5EF4-FFF2-40B4-BE49-F238E27FC236}">
                  <a16:creationId xmlns:a16="http://schemas.microsoft.com/office/drawing/2014/main" id="{07200752-74B3-4A28-A5C8-6FA1F73159B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1A8D2C-BC41-486A-B962-F699317AAF8B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08B648-349A-4041-AEDF-55E7309653F8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C9F6347-6C2A-4D75-937F-BA674FA5E6F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화살표: 오각형 68">
              <a:extLst>
                <a:ext uri="{FF2B5EF4-FFF2-40B4-BE49-F238E27FC236}">
                  <a16:creationId xmlns:a16="http://schemas.microsoft.com/office/drawing/2014/main" id="{A9CB245A-ACAB-45C8-AC22-3D2D5539352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C16C4BC-33A0-4149-8C41-F85B8F7A5C36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F075983-F52F-4A64-A481-D36FB98B0E7B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368F18-0835-4456-9DC0-E17ECDC29B9B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화살표: 오각형 72">
              <a:extLst>
                <a:ext uri="{FF2B5EF4-FFF2-40B4-BE49-F238E27FC236}">
                  <a16:creationId xmlns:a16="http://schemas.microsoft.com/office/drawing/2014/main" id="{9799FCD8-EFC8-4AC2-B265-D4AAC2C975D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852E9A-87E5-4869-8756-022817F47E8D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B9239D-3359-4671-AE8E-4BCF82A2CC8B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37E9679-F0A7-4B75-B553-36486FCC35F7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2499DD1-FECF-4CBA-9FA9-BA82798C7497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4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87B2DA-EFAC-4DB2-A820-60861CB4D194}"/>
              </a:ext>
            </a:extLst>
          </p:cNvPr>
          <p:cNvSpPr/>
          <p:nvPr/>
        </p:nvSpPr>
        <p:spPr>
          <a:xfrm>
            <a:off x="0" y="0"/>
            <a:ext cx="3009900" cy="685800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E659-C660-4CD8-A8E8-895071210DC6}"/>
              </a:ext>
            </a:extLst>
          </p:cNvPr>
          <p:cNvSpPr/>
          <p:nvPr/>
        </p:nvSpPr>
        <p:spPr>
          <a:xfrm>
            <a:off x="3009900" y="0"/>
            <a:ext cx="30099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F936C8-C0C3-453B-AB09-E3EB38C5F3E2}"/>
              </a:ext>
            </a:extLst>
          </p:cNvPr>
          <p:cNvSpPr/>
          <p:nvPr/>
        </p:nvSpPr>
        <p:spPr>
          <a:xfrm>
            <a:off x="6019800" y="-1"/>
            <a:ext cx="3162300" cy="68580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3815A-A821-4A66-90BA-05022FA286BE}"/>
              </a:ext>
            </a:extLst>
          </p:cNvPr>
          <p:cNvSpPr/>
          <p:nvPr/>
        </p:nvSpPr>
        <p:spPr>
          <a:xfrm>
            <a:off x="9182100" y="0"/>
            <a:ext cx="3009900" cy="685800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15A8D-0575-42D4-9505-499E58A69CE2}"/>
              </a:ext>
            </a:extLst>
          </p:cNvPr>
          <p:cNvSpPr/>
          <p:nvPr/>
        </p:nvSpPr>
        <p:spPr>
          <a:xfrm>
            <a:off x="0" y="-28575"/>
            <a:ext cx="12192000" cy="69972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1404DE-80E8-47EF-9902-779E3EB95929}"/>
              </a:ext>
            </a:extLst>
          </p:cNvPr>
          <p:cNvGrpSpPr/>
          <p:nvPr/>
        </p:nvGrpSpPr>
        <p:grpSpPr>
          <a:xfrm>
            <a:off x="2962278" y="0"/>
            <a:ext cx="95241" cy="5057775"/>
            <a:chOff x="2962278" y="0"/>
            <a:chExt cx="95241" cy="50577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D04DF-3354-4EA2-8D3A-6637D1B16193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85743A-690C-44CF-9184-9CE9C68DB00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0E33FA-F62D-4DB7-B4E7-DD4409468174}"/>
              </a:ext>
            </a:extLst>
          </p:cNvPr>
          <p:cNvGrpSpPr/>
          <p:nvPr/>
        </p:nvGrpSpPr>
        <p:grpSpPr>
          <a:xfrm>
            <a:off x="9134479" y="0"/>
            <a:ext cx="95241" cy="5057775"/>
            <a:chOff x="2962278" y="0"/>
            <a:chExt cx="95241" cy="50577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B08A8FA-D95E-46BF-A8AD-FF963F94342A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4FCBA6-D3B4-442E-BE32-6D5B1890D63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8DDD05-E2BA-41C7-9601-EA52C47539C6}"/>
              </a:ext>
            </a:extLst>
          </p:cNvPr>
          <p:cNvGrpSpPr/>
          <p:nvPr/>
        </p:nvGrpSpPr>
        <p:grpSpPr>
          <a:xfrm rot="10800000">
            <a:off x="5972180" y="1800225"/>
            <a:ext cx="95241" cy="5057775"/>
            <a:chOff x="2962278" y="0"/>
            <a:chExt cx="95241" cy="505777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26FCDC-1A11-44B9-BBD5-70F85153404E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8ADE8-EFFD-4281-B98B-3480498A31C1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2F72EF-C909-4CAD-846A-BE248AD48FB6}"/>
              </a:ext>
            </a:extLst>
          </p:cNvPr>
          <p:cNvSpPr txBox="1"/>
          <p:nvPr/>
        </p:nvSpPr>
        <p:spPr>
          <a:xfrm>
            <a:off x="457194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dirty="0">
                <a:solidFill>
                  <a:srgbClr val="FFC000"/>
                </a:solidFill>
              </a:rPr>
              <a:t> Introduction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070A-8E14-41C1-AA85-1CF3EA324286}"/>
              </a:ext>
            </a:extLst>
          </p:cNvPr>
          <p:cNvSpPr txBox="1"/>
          <p:nvPr/>
        </p:nvSpPr>
        <p:spPr>
          <a:xfrm>
            <a:off x="3571870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5BD4C-4D08-407B-A914-E8FD410C443F}"/>
              </a:ext>
            </a:extLst>
          </p:cNvPr>
          <p:cNvSpPr txBox="1"/>
          <p:nvPr/>
        </p:nvSpPr>
        <p:spPr>
          <a:xfrm>
            <a:off x="6581767" y="200025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1E66D-95C6-4F59-9691-1CDF81641953}"/>
              </a:ext>
            </a:extLst>
          </p:cNvPr>
          <p:cNvSpPr txBox="1"/>
          <p:nvPr/>
        </p:nvSpPr>
        <p:spPr>
          <a:xfrm>
            <a:off x="9963152" y="1981200"/>
            <a:ext cx="184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6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표 2">
            <a:extLst>
              <a:ext uri="{FF2B5EF4-FFF2-40B4-BE49-F238E27FC236}">
                <a16:creationId xmlns:a16="http://schemas.microsoft.com/office/drawing/2014/main" id="{0D7A0423-8BFA-4F76-97DB-1CF663590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29146"/>
              </p:ext>
            </p:extLst>
          </p:nvPr>
        </p:nvGraphicFramePr>
        <p:xfrm>
          <a:off x="1907892" y="809228"/>
          <a:ext cx="5788025" cy="27361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575">
                  <a:extLst>
                    <a:ext uri="{9D8B030D-6E8A-4147-A177-3AD203B41FA5}">
                      <a16:colId xmlns:a16="http://schemas.microsoft.com/office/drawing/2014/main" val="3308138948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7551075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28298983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462483325"/>
                    </a:ext>
                  </a:extLst>
                </a:gridCol>
              </a:tblGrid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COR.mean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FORW.mean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Rate of change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46845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210.65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92904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205.74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207.91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1.04%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90943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-3.61%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47982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79.54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-5.20%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25605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-4.47%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977168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-7.10%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06829"/>
                  </a:ext>
                </a:extLst>
              </a:tr>
            </a:tbl>
          </a:graphicData>
        </a:graphic>
      </p:graphicFrame>
      <p:graphicFrame>
        <p:nvGraphicFramePr>
          <p:cNvPr id="88" name="표 2">
            <a:extLst>
              <a:ext uri="{FF2B5EF4-FFF2-40B4-BE49-F238E27FC236}">
                <a16:creationId xmlns:a16="http://schemas.microsoft.com/office/drawing/2014/main" id="{1AD89095-AAB1-4E25-BFEF-C543B4048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768574"/>
              </p:ext>
            </p:extLst>
          </p:nvPr>
        </p:nvGraphicFramePr>
        <p:xfrm>
          <a:off x="1907893" y="3878079"/>
          <a:ext cx="5788025" cy="27361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575">
                  <a:extLst>
                    <a:ext uri="{9D8B030D-6E8A-4147-A177-3AD203B41FA5}">
                      <a16:colId xmlns:a16="http://schemas.microsoft.com/office/drawing/2014/main" val="3308138948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7551075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282989838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462483325"/>
                    </a:ext>
                  </a:extLst>
                </a:gridCol>
              </a:tblGrid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COR.mean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FORW.mean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Rate of change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46845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210.65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92904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205.83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207.91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1.00%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90943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-3.61%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47982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79.54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-5.20%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25605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83.48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-4.47%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977168"/>
                  </a:ext>
                </a:extLst>
              </a:tr>
              <a:tr h="39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66.36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-6.54%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06829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EF3A4A64-338E-4298-9BFE-5545B019008E}"/>
              </a:ext>
            </a:extLst>
          </p:cNvPr>
          <p:cNvSpPr/>
          <p:nvPr/>
        </p:nvSpPr>
        <p:spPr>
          <a:xfrm>
            <a:off x="1883948" y="3162300"/>
            <a:ext cx="5788025" cy="3711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BA17032-8690-4B74-801A-F72B5A7E747A}"/>
              </a:ext>
            </a:extLst>
          </p:cNvPr>
          <p:cNvSpPr/>
          <p:nvPr/>
        </p:nvSpPr>
        <p:spPr>
          <a:xfrm>
            <a:off x="1907892" y="1201487"/>
            <a:ext cx="5788025" cy="3711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0E3CF2A-FACF-41B0-8132-DC8FC6B77D17}"/>
              </a:ext>
            </a:extLst>
          </p:cNvPr>
          <p:cNvGrpSpPr/>
          <p:nvPr/>
        </p:nvGrpSpPr>
        <p:grpSpPr>
          <a:xfrm>
            <a:off x="7176191" y="3347883"/>
            <a:ext cx="1261753" cy="3059436"/>
            <a:chOff x="7176191" y="3347883"/>
            <a:chExt cx="1261753" cy="3059436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6BE29FA-DE5E-4DC1-9027-FC29A1BCC873}"/>
                </a:ext>
              </a:extLst>
            </p:cNvPr>
            <p:cNvCxnSpPr>
              <a:cxnSpLocks/>
            </p:cNvCxnSpPr>
            <p:nvPr/>
          </p:nvCxnSpPr>
          <p:spPr>
            <a:xfrm>
              <a:off x="7176191" y="3347883"/>
              <a:ext cx="1261753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A04184E-F683-45A5-8D1F-2BC7C368AC5B}"/>
                </a:ext>
              </a:extLst>
            </p:cNvPr>
            <p:cNvCxnSpPr>
              <a:cxnSpLocks/>
            </p:cNvCxnSpPr>
            <p:nvPr/>
          </p:nvCxnSpPr>
          <p:spPr>
            <a:xfrm>
              <a:off x="7176191" y="6407318"/>
              <a:ext cx="1261753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5A8E2BE-870C-4C49-B809-217471B2C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944" y="3347883"/>
              <a:ext cx="0" cy="305943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99B7FAA-AB8D-4D9E-935B-D4188B86099C}"/>
              </a:ext>
            </a:extLst>
          </p:cNvPr>
          <p:cNvGrpSpPr/>
          <p:nvPr/>
        </p:nvGrpSpPr>
        <p:grpSpPr>
          <a:xfrm>
            <a:off x="7118431" y="1825427"/>
            <a:ext cx="914400" cy="3005805"/>
            <a:chOff x="7118431" y="1825427"/>
            <a:chExt cx="914400" cy="3005805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C127C39-F8C0-4A90-8B2D-A8C28E65B868}"/>
                </a:ext>
              </a:extLst>
            </p:cNvPr>
            <p:cNvCxnSpPr>
              <a:cxnSpLocks/>
            </p:cNvCxnSpPr>
            <p:nvPr/>
          </p:nvCxnSpPr>
          <p:spPr>
            <a:xfrm>
              <a:off x="7118431" y="1825427"/>
              <a:ext cx="914400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9C6BEA4A-36AC-42B0-8DDD-E1798980F902}"/>
                </a:ext>
              </a:extLst>
            </p:cNvPr>
            <p:cNvCxnSpPr>
              <a:cxnSpLocks/>
            </p:cNvCxnSpPr>
            <p:nvPr/>
          </p:nvCxnSpPr>
          <p:spPr>
            <a:xfrm>
              <a:off x="7118431" y="4831232"/>
              <a:ext cx="914400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44F38E42-0B54-4873-9DBB-537AB6B9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2831" y="1856819"/>
              <a:ext cx="0" cy="2974413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화살표: 오른쪽 120">
            <a:extLst>
              <a:ext uri="{FF2B5EF4-FFF2-40B4-BE49-F238E27FC236}">
                <a16:creationId xmlns:a16="http://schemas.microsoft.com/office/drawing/2014/main" id="{183E4281-D09F-4C62-82F3-4793FCEFA7C4}"/>
              </a:ext>
            </a:extLst>
          </p:cNvPr>
          <p:cNvSpPr/>
          <p:nvPr/>
        </p:nvSpPr>
        <p:spPr>
          <a:xfrm>
            <a:off x="8272605" y="2362898"/>
            <a:ext cx="567159" cy="2533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A961892-B5E1-43CB-94E0-CDC071990CB8}"/>
              </a:ext>
            </a:extLst>
          </p:cNvPr>
          <p:cNvGrpSpPr/>
          <p:nvPr/>
        </p:nvGrpSpPr>
        <p:grpSpPr>
          <a:xfrm>
            <a:off x="9277109" y="1214563"/>
            <a:ext cx="2013996" cy="1221728"/>
            <a:chOff x="9630136" y="1066353"/>
            <a:chExt cx="2013996" cy="122172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F91D4DA-1C09-43DE-B12C-EA31BB5A0380}"/>
                </a:ext>
              </a:extLst>
            </p:cNvPr>
            <p:cNvSpPr txBox="1"/>
            <p:nvPr/>
          </p:nvSpPr>
          <p:spPr>
            <a:xfrm>
              <a:off x="9630136" y="1087752"/>
              <a:ext cx="2013995" cy="1200329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chemeClr val="bg1"/>
                  </a:solidFill>
                </a:rPr>
                <a:t>RES/LES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chemeClr val="bg1"/>
                  </a:solidFill>
                </a:rPr>
                <a:t>NN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FD3A4C3-2794-4ED2-92D2-F5D57BE23D3B}"/>
                </a:ext>
              </a:extLst>
            </p:cNvPr>
            <p:cNvSpPr/>
            <p:nvPr/>
          </p:nvSpPr>
          <p:spPr>
            <a:xfrm>
              <a:off x="9630137" y="1066353"/>
              <a:ext cx="2013995" cy="478485"/>
            </a:xfrm>
            <a:prstGeom prst="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5%</a:t>
              </a:r>
              <a:r>
                <a:rPr lang="ko-KR" altLang="en-US" dirty="0"/>
                <a:t>이상 증감률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99A236B5-DF28-4BF1-8487-B34B7FE50085}"/>
              </a:ext>
            </a:extLst>
          </p:cNvPr>
          <p:cNvGrpSpPr/>
          <p:nvPr/>
        </p:nvGrpSpPr>
        <p:grpSpPr>
          <a:xfrm>
            <a:off x="9301054" y="2674674"/>
            <a:ext cx="2013996" cy="944729"/>
            <a:chOff x="9630136" y="1066353"/>
            <a:chExt cx="2013996" cy="94472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CAFA318-49D2-4926-A19D-CFFBA431F26C}"/>
                </a:ext>
              </a:extLst>
            </p:cNvPr>
            <p:cNvSpPr txBox="1"/>
            <p:nvPr/>
          </p:nvSpPr>
          <p:spPr>
            <a:xfrm>
              <a:off x="9630136" y="1087752"/>
              <a:ext cx="2013995" cy="923330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schemeClr val="bg1"/>
                  </a:solidFill>
                </a:rPr>
                <a:t>SX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EE3E790-ACEC-4C41-B1EE-8B68241DE2FF}"/>
                </a:ext>
              </a:extLst>
            </p:cNvPr>
            <p:cNvSpPr/>
            <p:nvPr/>
          </p:nvSpPr>
          <p:spPr>
            <a:xfrm>
              <a:off x="9630137" y="1066353"/>
              <a:ext cx="2013995" cy="478485"/>
            </a:xfrm>
            <a:prstGeom prst="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상수값</a:t>
              </a:r>
              <a:endParaRPr lang="ko-KR" altLang="en-US" dirty="0"/>
            </a:p>
          </p:txBody>
        </p:sp>
      </p:grp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C5B0F97-301E-4FE9-B709-C0B69999417F}"/>
              </a:ext>
            </a:extLst>
          </p:cNvPr>
          <p:cNvCxnSpPr>
            <a:endCxn id="132" idx="1"/>
          </p:cNvCxnSpPr>
          <p:nvPr/>
        </p:nvCxnSpPr>
        <p:spPr>
          <a:xfrm flipV="1">
            <a:off x="8437943" y="5064542"/>
            <a:ext cx="401821" cy="901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88B7661F-EC12-49EF-90F2-174F4BEBBB0E}"/>
              </a:ext>
            </a:extLst>
          </p:cNvPr>
          <p:cNvCxnSpPr>
            <a:endCxn id="132" idx="0"/>
          </p:cNvCxnSpPr>
          <p:nvPr/>
        </p:nvCxnSpPr>
        <p:spPr>
          <a:xfrm>
            <a:off x="8048944" y="4062631"/>
            <a:ext cx="2307102" cy="689851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4D1CB04-E050-46BC-9C25-143529521522}"/>
              </a:ext>
            </a:extLst>
          </p:cNvPr>
          <p:cNvGrpSpPr/>
          <p:nvPr/>
        </p:nvGrpSpPr>
        <p:grpSpPr>
          <a:xfrm>
            <a:off x="8839764" y="4752482"/>
            <a:ext cx="3032564" cy="1313971"/>
            <a:chOff x="8839764" y="4752482"/>
            <a:chExt cx="3032564" cy="1313971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1934450-0FE8-4F9D-B2CE-DF713A4EF2AE}"/>
                </a:ext>
              </a:extLst>
            </p:cNvPr>
            <p:cNvSpPr/>
            <p:nvPr/>
          </p:nvSpPr>
          <p:spPr>
            <a:xfrm>
              <a:off x="8839764" y="5064542"/>
              <a:ext cx="3032564" cy="1001911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55392DA2-A0C6-4067-88A0-807DE5132787}"/>
                </a:ext>
              </a:extLst>
            </p:cNvPr>
            <p:cNvSpPr/>
            <p:nvPr/>
          </p:nvSpPr>
          <p:spPr>
            <a:xfrm>
              <a:off x="8839764" y="4752482"/>
              <a:ext cx="3032564" cy="624120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이상치 전후 비교 값</a:t>
              </a:r>
            </a:p>
          </p:txBody>
        </p: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654B7F01-72FE-4C50-AFBF-23C7BF09325B}"/>
                </a:ext>
              </a:extLst>
            </p:cNvPr>
            <p:cNvSpPr/>
            <p:nvPr/>
          </p:nvSpPr>
          <p:spPr>
            <a:xfrm>
              <a:off x="9156822" y="5685038"/>
              <a:ext cx="567159" cy="25336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49BB8D5-E63D-4C09-BC98-2BA011600144}"/>
                </a:ext>
              </a:extLst>
            </p:cNvPr>
            <p:cNvSpPr txBox="1"/>
            <p:nvPr/>
          </p:nvSpPr>
          <p:spPr>
            <a:xfrm>
              <a:off x="9799217" y="5597507"/>
              <a:ext cx="1689903" cy="37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이상치 제거</a:t>
              </a:r>
              <a:r>
                <a:rPr lang="en-US" altLang="ko-KR" dirty="0">
                  <a:solidFill>
                    <a:schemeClr val="bg1"/>
                  </a:solidFill>
                </a:rPr>
                <a:t>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E06329E-6153-4009-9D35-80DBA9B5867D}"/>
              </a:ext>
            </a:extLst>
          </p:cNvPr>
          <p:cNvSpPr/>
          <p:nvPr/>
        </p:nvSpPr>
        <p:spPr>
          <a:xfrm>
            <a:off x="0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6ECD1E7-A643-47DE-A992-D753A7DCCF6F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C4A70F-24D6-4B4D-B06B-B23C4EAC85B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562E701D-8A19-44ED-A620-587A58A5D353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511AF6-18C8-4FF9-AF3C-C45945ADB54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F888CA0-1111-4CFB-8A73-5361C3FD1C7C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5513645-2223-4E0E-88A3-6160B2CC9E4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화살표: 오각형 59">
              <a:extLst>
                <a:ext uri="{FF2B5EF4-FFF2-40B4-BE49-F238E27FC236}">
                  <a16:creationId xmlns:a16="http://schemas.microsoft.com/office/drawing/2014/main" id="{7712A788-BA84-4353-9F27-6A6D4615743E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4E2DF1-20FF-453D-9A5C-0CC7EFC46308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2F88895-9802-4FF3-8A81-C18D00B0EB83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C3051C-A43C-4641-8632-BC65214E818C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오각형 63">
              <a:extLst>
                <a:ext uri="{FF2B5EF4-FFF2-40B4-BE49-F238E27FC236}">
                  <a16:creationId xmlns:a16="http://schemas.microsoft.com/office/drawing/2014/main" id="{5E89EC30-521F-48F2-B9D2-9ED3E560C34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438B3FA-97D2-4560-BF25-67BFDE0D8969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EDA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174FBE7-1F0A-47A3-A500-AC7564229576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9E9D12E-C90A-4692-A0D6-236BD2D30B7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각형 67">
              <a:extLst>
                <a:ext uri="{FF2B5EF4-FFF2-40B4-BE49-F238E27FC236}">
                  <a16:creationId xmlns:a16="http://schemas.microsoft.com/office/drawing/2014/main" id="{EA763485-06A6-4123-9E87-BC25CC2AD13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4926F4-37C8-44D0-9285-1AE87FE3CDF2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382EAFF-E466-4CEF-A7C7-53FB3D79C933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1EBE9E9-B0E5-4BB1-9393-61AA680C88C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화살표: 오각형 71">
              <a:extLst>
                <a:ext uri="{FF2B5EF4-FFF2-40B4-BE49-F238E27FC236}">
                  <a16:creationId xmlns:a16="http://schemas.microsoft.com/office/drawing/2014/main" id="{0BD22AEC-1CB5-490A-B1E3-BE4E86C583D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4F37AA-5B6A-4462-AE5A-71B07BDCAD55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31E85F4-8097-4555-96FA-9F620F2A4A77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4F83EA-457A-4DD4-966A-F44B1B367C4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285BE1-08B7-46B0-A37C-D3A797720545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9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37845-E069-43EF-8ED5-1008F62D7626}"/>
              </a:ext>
            </a:extLst>
          </p:cNvPr>
          <p:cNvSpPr/>
          <p:nvPr/>
        </p:nvSpPr>
        <p:spPr>
          <a:xfrm>
            <a:off x="-987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3FC520B-8941-4D9E-B5AF-9278DC24B708}"/>
              </a:ext>
            </a:extLst>
          </p:cNvPr>
          <p:cNvSpPr/>
          <p:nvPr/>
        </p:nvSpPr>
        <p:spPr>
          <a:xfrm>
            <a:off x="2475192" y="1465816"/>
            <a:ext cx="3981450" cy="4218142"/>
          </a:xfrm>
          <a:prstGeom prst="rect">
            <a:avLst/>
          </a:prstGeom>
          <a:solidFill>
            <a:srgbClr val="1F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3F5385A-283E-4B96-AB49-F9BC91F7624C}"/>
              </a:ext>
            </a:extLst>
          </p:cNvPr>
          <p:cNvGrpSpPr/>
          <p:nvPr/>
        </p:nvGrpSpPr>
        <p:grpSpPr>
          <a:xfrm>
            <a:off x="3999259" y="3574887"/>
            <a:ext cx="2673752" cy="2402550"/>
            <a:chOff x="6280650" y="1700620"/>
            <a:chExt cx="3832725" cy="426730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6C181F4-4B73-40C4-946F-249B188B7FCB}"/>
                </a:ext>
              </a:extLst>
            </p:cNvPr>
            <p:cNvSpPr/>
            <p:nvPr/>
          </p:nvSpPr>
          <p:spPr>
            <a:xfrm>
              <a:off x="6280650" y="1700620"/>
              <a:ext cx="3832725" cy="426730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A9FAF1D-288F-4E99-9DF9-E290E64B05EE}"/>
                </a:ext>
              </a:extLst>
            </p:cNvPr>
            <p:cNvSpPr/>
            <p:nvPr/>
          </p:nvSpPr>
          <p:spPr>
            <a:xfrm>
              <a:off x="7391399" y="1825427"/>
              <a:ext cx="1636853" cy="2121540"/>
            </a:xfrm>
            <a:prstGeom prst="ellipse">
              <a:avLst/>
            </a:prstGeom>
            <a:noFill/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E7E0844D-24D9-47E2-981A-BC329934045F}"/>
                </a:ext>
              </a:extLst>
            </p:cNvPr>
            <p:cNvSpPr/>
            <p:nvPr/>
          </p:nvSpPr>
          <p:spPr>
            <a:xfrm>
              <a:off x="6736466" y="4099063"/>
              <a:ext cx="3055716" cy="763607"/>
            </a:xfrm>
            <a:prstGeom prst="arc">
              <a:avLst>
                <a:gd name="adj1" fmla="val 10846388"/>
                <a:gd name="adj2" fmla="val 0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FE75BA4-28F2-4D12-9BCC-B40E717780AB}"/>
              </a:ext>
            </a:extLst>
          </p:cNvPr>
          <p:cNvSpPr/>
          <p:nvPr/>
        </p:nvSpPr>
        <p:spPr>
          <a:xfrm>
            <a:off x="3516860" y="1202653"/>
            <a:ext cx="1819275" cy="462654"/>
          </a:xfrm>
          <a:prstGeom prst="round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4C8653-9734-49B5-8933-CE9AE0004F39}"/>
              </a:ext>
            </a:extLst>
          </p:cNvPr>
          <p:cNvSpPr txBox="1"/>
          <p:nvPr/>
        </p:nvSpPr>
        <p:spPr>
          <a:xfrm>
            <a:off x="2896629" y="2309868"/>
            <a:ext cx="2673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</a:rPr>
              <a:t>Cam guideline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</a:rPr>
              <a:t>정제된 데이터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성별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체격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08F383-6482-4FDA-B7EF-AAD762ED559E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177EF5-1735-415C-9530-DBD35B319A3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5A170BB8-7489-4998-89A3-2AAD35207FFA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EF6A2D-9EEC-415D-AE34-C7F0C8DF61F8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FA96E6-E3DF-44B9-A2A9-06FA4CCF5E59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318528-D8BA-4A35-8D12-B93B3D15B27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541D9C80-2D67-4440-AB35-F076E859F9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DDF8C-39C2-4C24-A16D-17673DE80E9F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03D58A-3C56-445A-A9DF-D4C920807732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F788DB-3107-404F-9104-23B69814670A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BB69EAE9-CE0E-4EBB-A41B-7C1BE19758C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3A763A-1CA3-45CC-A2C3-FE39D4E3393E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192FB0-22B1-4EF0-B165-C36B0FCAD4DA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9543FA9-C054-4E17-96D9-AC0CA5D2C36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3BBCD03B-9F18-4ADD-87ED-E5CC58293D2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90B026-5A94-4EF3-A21B-05E5FC3FDE56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7ED1952-610B-481B-B663-95C0ED6741D6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C6A451B-74C8-4176-80F1-82D87687CAF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CCBD20DC-C628-48C7-87D5-69CC518F518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3F2709-C4EF-45B0-A44C-852F680249E7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C9575-A092-4D91-9054-32826E013682}"/>
              </a:ext>
            </a:extLst>
          </p:cNvPr>
          <p:cNvGrpSpPr/>
          <p:nvPr/>
        </p:nvGrpSpPr>
        <p:grpSpPr>
          <a:xfrm>
            <a:off x="7395971" y="2617581"/>
            <a:ext cx="3798799" cy="2975739"/>
            <a:chOff x="7447881" y="1750721"/>
            <a:chExt cx="3798799" cy="29757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5925476-0204-48DF-9E88-18BA197DF9D5}"/>
                </a:ext>
              </a:extLst>
            </p:cNvPr>
            <p:cNvSpPr/>
            <p:nvPr/>
          </p:nvSpPr>
          <p:spPr>
            <a:xfrm>
              <a:off x="7664250" y="2027093"/>
              <a:ext cx="3582430" cy="2699367"/>
            </a:xfrm>
            <a:prstGeom prst="rect">
              <a:avLst/>
            </a:prstGeom>
            <a:solidFill>
              <a:srgbClr val="2A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B5EC2B25-D271-4AD6-8D2C-7DEB94E48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89413" y="1309189"/>
              <a:ext cx="2699366" cy="358242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3780915-5F9F-4921-B92B-89AA20477278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E9316BF-29A4-404B-9D20-E85EDE13B296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DDE2E0-8B90-49D5-B80F-97C6A9DB16C8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5B6631-38C7-4EE5-AC7D-E01DF4BDE310}"/>
              </a:ext>
            </a:extLst>
          </p:cNvPr>
          <p:cNvSpPr txBox="1"/>
          <p:nvPr/>
        </p:nvSpPr>
        <p:spPr>
          <a:xfrm>
            <a:off x="7957623" y="1746369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 Data collection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37845-E069-43EF-8ED5-1008F62D7626}"/>
              </a:ext>
            </a:extLst>
          </p:cNvPr>
          <p:cNvSpPr/>
          <p:nvPr/>
        </p:nvSpPr>
        <p:spPr>
          <a:xfrm>
            <a:off x="-987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08F383-6482-4FDA-B7EF-AAD762ED559E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177EF5-1735-415C-9530-DBD35B319A3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5A170BB8-7489-4998-89A3-2AAD35207FFA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EF6A2D-9EEC-415D-AE34-C7F0C8DF61F8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FA96E6-E3DF-44B9-A2A9-06FA4CCF5E59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318528-D8BA-4A35-8D12-B93B3D15B27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541D9C80-2D67-4440-AB35-F076E859F98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DDF8C-39C2-4C24-A16D-17673DE80E9F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03D58A-3C56-445A-A9DF-D4C920807732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F788DB-3107-404F-9104-23B69814670A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BB69EAE9-CE0E-4EBB-A41B-7C1BE19758C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3A763A-1CA3-45CC-A2C3-FE39D4E3393E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192FB0-22B1-4EF0-B165-C36B0FCAD4DA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9543FA9-C054-4E17-96D9-AC0CA5D2C36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3BBCD03B-9F18-4ADD-87ED-E5CC58293D2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90B026-5A94-4EF3-A21B-05E5FC3FDE56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7ED1952-610B-481B-B663-95C0ED6741D6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C6A451B-74C8-4176-80F1-82D87687CAF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CCBD20DC-C628-48C7-87D5-69CC518F518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3F2709-C4EF-45B0-A44C-852F680249E7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918748-2BA2-488F-8E1F-B4A25F7AA7FA}"/>
              </a:ext>
            </a:extLst>
          </p:cNvPr>
          <p:cNvGrpSpPr/>
          <p:nvPr/>
        </p:nvGrpSpPr>
        <p:grpSpPr>
          <a:xfrm>
            <a:off x="2685260" y="1312685"/>
            <a:ext cx="3981450" cy="4449469"/>
            <a:chOff x="1929902" y="1469293"/>
            <a:chExt cx="3981450" cy="41293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3192D4-A7A4-4019-A9E9-8DF858FCEC8C}"/>
                </a:ext>
              </a:extLst>
            </p:cNvPr>
            <p:cNvSpPr txBox="1"/>
            <p:nvPr/>
          </p:nvSpPr>
          <p:spPr>
            <a:xfrm>
              <a:off x="1929902" y="1700620"/>
              <a:ext cx="3981450" cy="3898055"/>
            </a:xfrm>
            <a:prstGeom prst="rect">
              <a:avLst/>
            </a:prstGeom>
            <a:solidFill>
              <a:srgbClr val="1F1E1E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solidFill>
                    <a:schemeClr val="bg1"/>
                  </a:solidFill>
                </a:rPr>
                <a:t>SVM Classifier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solidFill>
                    <a:schemeClr val="bg1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  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Decision Tree Classifier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Extra Tree Classifier</a:t>
              </a:r>
              <a:endParaRPr lang="en-US" altLang="ko-KR" sz="16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Random Forest Classifier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AdaBoost Classifier</a:t>
              </a:r>
              <a:endParaRPr lang="en-US" altLang="ko-KR" sz="16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Bagging Classifier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Gradient Boosting Classifier</a:t>
              </a:r>
              <a:endParaRPr lang="en-US" altLang="ko-KR" sz="16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Stacking Classifier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  Voting Classifier</a:t>
              </a:r>
              <a:endParaRPr lang="en-US" altLang="ko-KR" sz="16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Hist Gradient Boosting Classifier</a:t>
              </a:r>
            </a:p>
            <a:p>
              <a:pPr>
                <a:lnSpc>
                  <a:spcPct val="130000"/>
                </a:lnSpc>
              </a:pPr>
              <a:endParaRPr lang="en-US" altLang="ko-KR" sz="16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172799C-4A27-4061-89AF-10933813D69D}"/>
                </a:ext>
              </a:extLst>
            </p:cNvPr>
            <p:cNvSpPr/>
            <p:nvPr/>
          </p:nvSpPr>
          <p:spPr>
            <a:xfrm>
              <a:off x="2993130" y="1469293"/>
              <a:ext cx="2028294" cy="462654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Machine learning</a:t>
              </a:r>
              <a:endParaRPr lang="ko-KR" altLang="en-US" dirty="0"/>
            </a:p>
          </p:txBody>
        </p:sp>
      </p:grp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064F2B40-A1BB-406E-B4DF-89056FF44D47}"/>
              </a:ext>
            </a:extLst>
          </p:cNvPr>
          <p:cNvSpPr/>
          <p:nvPr/>
        </p:nvSpPr>
        <p:spPr>
          <a:xfrm>
            <a:off x="7198888" y="3391312"/>
            <a:ext cx="484632" cy="4846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EEB79B03-A7C3-4C43-81C9-2DF8FABB0664}"/>
              </a:ext>
            </a:extLst>
          </p:cNvPr>
          <p:cNvSpPr/>
          <p:nvPr/>
        </p:nvSpPr>
        <p:spPr>
          <a:xfrm>
            <a:off x="7523220" y="3391312"/>
            <a:ext cx="484632" cy="484632"/>
          </a:xfrm>
          <a:prstGeom prst="chevron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CDD6579A-D188-43BA-BD3C-24148D04C304}"/>
              </a:ext>
            </a:extLst>
          </p:cNvPr>
          <p:cNvSpPr/>
          <p:nvPr/>
        </p:nvSpPr>
        <p:spPr>
          <a:xfrm>
            <a:off x="7847552" y="3391312"/>
            <a:ext cx="484632" cy="484632"/>
          </a:xfrm>
          <a:prstGeom prst="chevr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52058724-EC5C-46A6-AD03-47E3316A7A69}"/>
              </a:ext>
            </a:extLst>
          </p:cNvPr>
          <p:cNvSpPr/>
          <p:nvPr/>
        </p:nvSpPr>
        <p:spPr>
          <a:xfrm>
            <a:off x="8161871" y="3391312"/>
            <a:ext cx="484632" cy="484632"/>
          </a:xfrm>
          <a:prstGeom prst="chevron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63BD8A74-5C1C-4DA4-A9C8-0BB75DF28B36}"/>
              </a:ext>
            </a:extLst>
          </p:cNvPr>
          <p:cNvSpPr/>
          <p:nvPr/>
        </p:nvSpPr>
        <p:spPr>
          <a:xfrm>
            <a:off x="8486203" y="3391312"/>
            <a:ext cx="484632" cy="484632"/>
          </a:xfrm>
          <a:prstGeom prst="chevr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4437F454-FAAD-49DE-B57A-15D393483563}"/>
              </a:ext>
            </a:extLst>
          </p:cNvPr>
          <p:cNvSpPr/>
          <p:nvPr/>
        </p:nvSpPr>
        <p:spPr>
          <a:xfrm>
            <a:off x="8810535" y="3391312"/>
            <a:ext cx="484632" cy="484632"/>
          </a:xfrm>
          <a:prstGeom prst="chevron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73F9CCE1-8D27-4249-BB00-78E59991DDA8}"/>
              </a:ext>
            </a:extLst>
          </p:cNvPr>
          <p:cNvSpPr/>
          <p:nvPr/>
        </p:nvSpPr>
        <p:spPr>
          <a:xfrm>
            <a:off x="9153687" y="3391312"/>
            <a:ext cx="484632" cy="484632"/>
          </a:xfrm>
          <a:prstGeom prst="chevron">
            <a:avLst/>
          </a:prstGeom>
          <a:solidFill>
            <a:srgbClr val="2A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8E1DEC52-1127-44FA-A404-D8E21C6E7B38}"/>
              </a:ext>
            </a:extLst>
          </p:cNvPr>
          <p:cNvSpPr/>
          <p:nvPr/>
        </p:nvSpPr>
        <p:spPr>
          <a:xfrm>
            <a:off x="9478019" y="3391312"/>
            <a:ext cx="484632" cy="484632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화살표: 갈매기형 수장 59">
            <a:extLst>
              <a:ext uri="{FF2B5EF4-FFF2-40B4-BE49-F238E27FC236}">
                <a16:creationId xmlns:a16="http://schemas.microsoft.com/office/drawing/2014/main" id="{626D8C1C-2C17-4739-B85B-46C07D70B89C}"/>
              </a:ext>
            </a:extLst>
          </p:cNvPr>
          <p:cNvSpPr/>
          <p:nvPr/>
        </p:nvSpPr>
        <p:spPr>
          <a:xfrm>
            <a:off x="9802351" y="3391312"/>
            <a:ext cx="484632" cy="484632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:a16="http://schemas.microsoft.com/office/drawing/2014/main" id="{4A0850F6-2050-41C8-BFDC-11C921B6584F}"/>
              </a:ext>
            </a:extLst>
          </p:cNvPr>
          <p:cNvSpPr/>
          <p:nvPr/>
        </p:nvSpPr>
        <p:spPr>
          <a:xfrm>
            <a:off x="10126683" y="3391312"/>
            <a:ext cx="484632" cy="48463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026E1CFE-4DC1-494D-8DC9-D2BECF0B7ABB}"/>
              </a:ext>
            </a:extLst>
          </p:cNvPr>
          <p:cNvSpPr/>
          <p:nvPr/>
        </p:nvSpPr>
        <p:spPr>
          <a:xfrm>
            <a:off x="10451015" y="3391312"/>
            <a:ext cx="484632" cy="48463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7EA8159E-D03E-4650-88BB-C6D6CB139148}"/>
              </a:ext>
            </a:extLst>
          </p:cNvPr>
          <p:cNvSpPr/>
          <p:nvPr/>
        </p:nvSpPr>
        <p:spPr>
          <a:xfrm>
            <a:off x="10775347" y="3391312"/>
            <a:ext cx="484632" cy="48463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22E-A3A1-4BC6-AC98-F8E1ECBE63B9}"/>
              </a:ext>
            </a:extLst>
          </p:cNvPr>
          <p:cNvSpPr txBox="1"/>
          <p:nvPr/>
        </p:nvSpPr>
        <p:spPr>
          <a:xfrm>
            <a:off x="8253297" y="4071925"/>
            <a:ext cx="244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A6DBD6-C0E0-4A5E-9705-BA71DD39746B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688981C-6CB2-46AE-A3D0-38931124367C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6F3F97-240D-4140-AE78-C8869C33FDA8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6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37845-E069-43EF-8ED5-1008F62D7626}"/>
              </a:ext>
            </a:extLst>
          </p:cNvPr>
          <p:cNvSpPr/>
          <p:nvPr/>
        </p:nvSpPr>
        <p:spPr>
          <a:xfrm>
            <a:off x="-987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93ACF535-AE81-4EBC-8003-FD21A1A2C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04855"/>
              </p:ext>
            </p:extLst>
          </p:nvPr>
        </p:nvGraphicFramePr>
        <p:xfrm>
          <a:off x="1655175" y="478485"/>
          <a:ext cx="10536825" cy="6379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4FB59-27EB-4577-95E9-4794B3C710CD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6AA9FE-B6D7-400B-9F81-91C994790CCE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D87D40BF-461B-4188-9A7A-CC4B5DCA29F3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C864EC-CCD3-45BC-BDAC-DE71F2D68627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88C582-A4BC-45A0-8BB8-2ED57851C51E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4F47AB-5A2A-4FD2-801D-C471A7428D9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9ABFDFB7-86D3-4089-AD07-FBAD8259345E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2CE43F-7550-4330-9B87-8C92BFBDE05C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4A4763-1427-4E27-9884-7080D93F5571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FB017C-D9DB-46DA-997B-9CB76604E4D1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D78541BF-9BEE-4D06-9594-76F4AF980BC8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39F10A-C647-4220-B48F-5F9250FEB145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514296-96FB-4695-84FD-F47386D138A9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64F563-29B0-4DB4-82DB-23AF3F625ADE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79449399-BBD4-4BEA-BD9F-CA134B55399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E2AD1-6FE8-48E2-817C-356AF3594F7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3D5C30-E0DD-492E-BBAA-98258F0632BB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7CB3EBC-4949-4443-8ECB-AC9C9A120CE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DF5FB2FE-B663-40F9-A772-CE16E899C81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5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3A513D-A5EB-4F22-A6DC-101A0F85032A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evaluation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B7F9C82-490F-4ECB-9855-D23E90B64B60}"/>
              </a:ext>
            </a:extLst>
          </p:cNvPr>
          <p:cNvSpPr/>
          <p:nvPr/>
        </p:nvSpPr>
        <p:spPr>
          <a:xfrm rot="2546474">
            <a:off x="4555914" y="4567297"/>
            <a:ext cx="428493" cy="225254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17F181D-9DB9-4E41-94C7-30620F96868B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970C06-173A-4B02-82B5-0DBB402F057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434FCE-D128-4226-A2F7-F9892D751178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265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A37845-E069-43EF-8ED5-1008F62D7626}"/>
              </a:ext>
            </a:extLst>
          </p:cNvPr>
          <p:cNvSpPr/>
          <p:nvPr/>
        </p:nvSpPr>
        <p:spPr>
          <a:xfrm>
            <a:off x="-9879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19198C2-2CAA-4713-AE62-33A36844A276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15BF2FA-2AA9-4D9E-9C69-F2B15CC6B41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0D4819EF-5A7B-4DE0-B90E-A52F3AB82041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8952FE-0B5A-4040-A33D-D92C3976D899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4F530B-E104-4344-9173-78A63392215C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B036EA-2034-4E56-8632-58826125357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4F98817D-D2C4-4AAF-A23D-6DD8144C81B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E3B4E0-A003-423A-B6A1-6CB54AD9072A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D7134D-7ADF-41CC-A681-2540915A1FC5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6D850DA-B86E-41CA-93F0-D14A43CAA78F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015490D9-D332-461F-89F2-47B0AF43174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65336E-FFC0-4510-91A8-920ABF4E3F8F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885C21-C660-4F77-A187-F619264FC668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A9560-48EB-4B27-88A7-9325A6678E8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2800DAB8-FA79-4380-937F-8F4929FBB5A6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4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EA35CF-4236-4192-968D-8C05DF45D59B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0C79E6C-BDBF-42F5-A11F-851E366D5462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1B002D8-C87F-4053-92D6-144C2023583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3AE297B6-3848-44EE-80E2-A89389FF48C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5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13A704-A711-438C-B5E4-925E69CB0DD9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evaluation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29C140C-526D-4003-B38A-6389CA2FB8EE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C9FF626-A1DE-4DFE-A597-8628EDC58B2E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DF633-F9FA-4CDB-9E5E-AFFC6877A161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76288E-7BD8-42A9-8129-A2D0AE3ECEC0}"/>
              </a:ext>
            </a:extLst>
          </p:cNvPr>
          <p:cNvSpPr/>
          <p:nvPr/>
        </p:nvSpPr>
        <p:spPr>
          <a:xfrm>
            <a:off x="3755223" y="2041453"/>
            <a:ext cx="1468678" cy="13155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ADD7FEC-3B2F-4D37-A6A0-49E81A5A4D25}"/>
              </a:ext>
            </a:extLst>
          </p:cNvPr>
          <p:cNvSpPr/>
          <p:nvPr/>
        </p:nvSpPr>
        <p:spPr>
          <a:xfrm>
            <a:off x="9595003" y="2418498"/>
            <a:ext cx="1933260" cy="697092"/>
          </a:xfrm>
          <a:prstGeom prst="roundRect">
            <a:avLst/>
          </a:prstGeom>
          <a:solidFill>
            <a:srgbClr val="1F1E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Hybrid</a:t>
            </a:r>
          </a:p>
          <a:p>
            <a:pPr algn="ctr">
              <a:lnSpc>
                <a:spcPct val="150000"/>
              </a:lnSpc>
            </a:pPr>
            <a:r>
              <a:rPr lang="en-US" altLang="ko-KR" sz="900" b="1" dirty="0"/>
              <a:t>TURTLENECK DETECTOR</a:t>
            </a:r>
            <a:endParaRPr lang="ko-KR" altLang="en-US" sz="900" b="1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103AFF3-28E3-48BA-A883-0B64C3E4A33F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822228" y="2767044"/>
            <a:ext cx="772775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1605B5F-15BB-4494-BF95-17606EBE1291}"/>
              </a:ext>
            </a:extLst>
          </p:cNvPr>
          <p:cNvSpPr/>
          <p:nvPr/>
        </p:nvSpPr>
        <p:spPr>
          <a:xfrm>
            <a:off x="5573464" y="627747"/>
            <a:ext cx="1251002" cy="598151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E38AD0F-7602-4509-B944-B6E73B090AC4}"/>
              </a:ext>
            </a:extLst>
          </p:cNvPr>
          <p:cNvCxnSpPr>
            <a:cxnSpLocks/>
          </p:cNvCxnSpPr>
          <p:nvPr/>
        </p:nvCxnSpPr>
        <p:spPr>
          <a:xfrm>
            <a:off x="6259308" y="1225898"/>
            <a:ext cx="0" cy="1473355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802EC02-82E4-4A2E-B9CD-3FAF802FBDDA}"/>
              </a:ext>
            </a:extLst>
          </p:cNvPr>
          <p:cNvCxnSpPr>
            <a:cxnSpLocks/>
          </p:cNvCxnSpPr>
          <p:nvPr/>
        </p:nvCxnSpPr>
        <p:spPr>
          <a:xfrm flipV="1">
            <a:off x="5223901" y="2704455"/>
            <a:ext cx="16576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276EE0-0B62-49EC-B38A-AA37A4DDC6DA}"/>
              </a:ext>
            </a:extLst>
          </p:cNvPr>
          <p:cNvSpPr txBox="1"/>
          <p:nvPr/>
        </p:nvSpPr>
        <p:spPr>
          <a:xfrm>
            <a:off x="3832405" y="3363397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Open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pose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0E3838-DD86-4FAB-A16E-9219B9C54AE9}"/>
              </a:ext>
            </a:extLst>
          </p:cNvPr>
          <p:cNvSpPr/>
          <p:nvPr/>
        </p:nvSpPr>
        <p:spPr>
          <a:xfrm>
            <a:off x="6881535" y="1945005"/>
            <a:ext cx="1940693" cy="189914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2A5EA0C-6D53-4ECF-BA7D-7167AFE3C1AF}"/>
              </a:ext>
            </a:extLst>
          </p:cNvPr>
          <p:cNvSpPr/>
          <p:nvPr/>
        </p:nvSpPr>
        <p:spPr>
          <a:xfrm>
            <a:off x="1971287" y="783583"/>
            <a:ext cx="1362075" cy="55761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</a:t>
            </a:r>
            <a:endParaRPr lang="ko-KR" altLang="en-US" dirty="0"/>
          </a:p>
        </p:txBody>
      </p:sp>
      <p:pic>
        <p:nvPicPr>
          <p:cNvPr id="73" name="그림 72" descr="파충류, 거북이이(가) 표시된 사진&#10;&#10;자동 생성된 설명">
            <a:extLst>
              <a:ext uri="{FF2B5EF4-FFF2-40B4-BE49-F238E27FC236}">
                <a16:creationId xmlns:a16="http://schemas.microsoft.com/office/drawing/2014/main" id="{D99B9B97-D0B4-4D3C-A1DD-42683C43D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0047" y="3977274"/>
            <a:ext cx="3141397" cy="235301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0ACF043-68CA-4ECB-8219-E59825434A06}"/>
              </a:ext>
            </a:extLst>
          </p:cNvPr>
          <p:cNvCxnSpPr>
            <a:cxnSpLocks/>
            <a:stCxn id="8" idx="2"/>
            <a:endCxn id="56" idx="1"/>
          </p:cNvCxnSpPr>
          <p:nvPr/>
        </p:nvCxnSpPr>
        <p:spPr>
          <a:xfrm rot="16200000" flipH="1">
            <a:off x="2524744" y="1468774"/>
            <a:ext cx="1358060" cy="1102898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FBF0A5-763A-4B1F-8424-5434795BFD84}"/>
              </a:ext>
            </a:extLst>
          </p:cNvPr>
          <p:cNvSpPr/>
          <p:nvPr/>
        </p:nvSpPr>
        <p:spPr>
          <a:xfrm>
            <a:off x="2754187" y="4509932"/>
            <a:ext cx="2310064" cy="66342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Bad speed</a:t>
            </a:r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FBBDFA8-866D-4B84-9AE7-4C9DF5B2E9B2}"/>
              </a:ext>
            </a:extLst>
          </p:cNvPr>
          <p:cNvSpPr/>
          <p:nvPr/>
        </p:nvSpPr>
        <p:spPr>
          <a:xfrm>
            <a:off x="2754187" y="5167731"/>
            <a:ext cx="2310064" cy="663429"/>
          </a:xfrm>
          <a:prstGeom prst="roundRect">
            <a:avLst/>
          </a:prstGeom>
          <a:solidFill>
            <a:srgbClr val="C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Bad accuracy</a:t>
            </a:r>
            <a:endParaRPr lang="ko-KR" altLang="en-US" dirty="0"/>
          </a:p>
        </p:txBody>
      </p:sp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0DDF1A30-C12B-489F-88DA-71CCCE6934D0}"/>
              </a:ext>
            </a:extLst>
          </p:cNvPr>
          <p:cNvSpPr/>
          <p:nvPr/>
        </p:nvSpPr>
        <p:spPr>
          <a:xfrm>
            <a:off x="5372100" y="4867275"/>
            <a:ext cx="981075" cy="632159"/>
          </a:xfrm>
          <a:prstGeom prst="stripedRightArrow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59F10-DD59-4869-B1A5-8130BBC502CE}"/>
              </a:ext>
            </a:extLst>
          </p:cNvPr>
          <p:cNvSpPr txBox="1"/>
          <p:nvPr/>
        </p:nvSpPr>
        <p:spPr>
          <a:xfrm>
            <a:off x="6599756" y="4952521"/>
            <a:ext cx="210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Real turtle….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27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1E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33"/>
          <p:cNvGrpSpPr/>
          <p:nvPr/>
        </p:nvGrpSpPr>
        <p:grpSpPr>
          <a:xfrm>
            <a:off x="1655175" y="1961380"/>
            <a:ext cx="10536825" cy="3143055"/>
            <a:chOff x="1641333" y="3616024"/>
            <a:chExt cx="10513675" cy="2722666"/>
          </a:xfrm>
        </p:grpSpPr>
        <p:sp>
          <p:nvSpPr>
            <p:cNvPr id="1044" name="Google Shape;1044;p33"/>
            <p:cNvSpPr/>
            <p:nvPr/>
          </p:nvSpPr>
          <p:spPr>
            <a:xfrm>
              <a:off x="1641333" y="3616024"/>
              <a:ext cx="10513675" cy="272266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5" name="Google Shape;1045;p33"/>
            <p:cNvSpPr txBox="1"/>
            <p:nvPr/>
          </p:nvSpPr>
          <p:spPr>
            <a:xfrm>
              <a:off x="2388673" y="3891090"/>
              <a:ext cx="9069829" cy="2129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CNN(convolutional neural network)</a:t>
              </a:r>
              <a:endParaRPr dirty="0"/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✔"/>
              </a:pP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합성곱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신경망으로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이미지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비디오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텍스트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또는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사운드를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분류하는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딥러닝에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가장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많이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사용되는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알고리즘</a:t>
              </a:r>
              <a:endParaRPr sz="18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✔"/>
              </a:pP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복수의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필터로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특징을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추출하며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계층별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입출력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데이터의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형상을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유지하면서</a:t>
              </a:r>
              <a:r>
                <a:rPr lang="en-US" sz="18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</a:t>
              </a:r>
              <a:endParaRPr sz="18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oto Sans Symbols"/>
                <a:buChar char="✔"/>
              </a:pPr>
              <a:r>
                <a:rPr lang="en-US" sz="1800" dirty="0" err="1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실험자가</a:t>
              </a: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별도의</a:t>
              </a:r>
              <a:r>
                <a:rPr lang="en-US" sz="1800" u="sng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특징을</a:t>
              </a:r>
              <a:r>
                <a:rPr lang="en-US" sz="1800" u="sng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찾아</a:t>
              </a:r>
              <a:r>
                <a:rPr lang="en-US" sz="1800" u="sng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비교할</a:t>
              </a:r>
              <a:r>
                <a:rPr lang="en-US" sz="1800" u="sng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필요가</a:t>
              </a:r>
              <a:r>
                <a:rPr lang="en-US" sz="1800" u="sng" dirty="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u="sng" dirty="0" err="1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없음</a:t>
              </a:r>
              <a:endParaRPr sz="1800" dirty="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6767FE-9CFC-42F2-A20C-8CEF25E2211E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A0F199-6ABD-4A82-91D9-D6F7C13A4B04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D85EDBC-CD61-4905-BB13-A98A84BB2AA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2920E5A3-6854-436F-89FF-AB65A7027DCC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82CB6A-FE45-4647-86D9-87C4CA3F4104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BBE836-F205-4427-A9EB-CFBC4ACD6AA6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CB60A7-B88A-4AA1-ADCD-453448D7FF6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9CFFFA35-B139-4231-B496-5E5059F5163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7D5DF2-C11E-4D7B-A46B-633CEE659D70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432582-02B6-4FB3-82E9-37DB9C02711F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A2AF2E4-36E9-4B9E-9D71-39CE97D70529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24F37071-C881-47F7-B234-B732C4ED2F1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FDBE8B-78DE-48D4-93AD-5792B90C4A4B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4D9896-74AF-4CED-ADB1-91B1B0A63161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2ABBDBA-2F98-4E33-96C4-63565443852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850D89F6-F8D0-4CCF-AEB9-A9A55A8106D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692C0-96CD-4108-BF72-66D4A1B5259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66A8DC4-018C-465D-928F-FF86A87EC8DD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386CB2-BD46-487D-909D-2612437277A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각형 53">
              <a:extLst>
                <a:ext uri="{FF2B5EF4-FFF2-40B4-BE49-F238E27FC236}">
                  <a16:creationId xmlns:a16="http://schemas.microsoft.com/office/drawing/2014/main" id="{1F35E273-3710-4D0F-AF02-3E684A77A5C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920ADC-3B3B-411B-AF00-F4D0D97A1C4C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E8E150-95B4-450D-99B0-D15E67C004F2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5D5C3C-EB20-4BA9-ACBA-D5354B08D61D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33AD7A-3C65-4CD0-8062-3927247BD3E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70E91E-8D4E-4CFA-86EC-C762CB9B6E7B}"/>
              </a:ext>
            </a:extLst>
          </p:cNvPr>
          <p:cNvGrpSpPr/>
          <p:nvPr/>
        </p:nvGrpSpPr>
        <p:grpSpPr>
          <a:xfrm rot="10800000">
            <a:off x="7390770" y="1694086"/>
            <a:ext cx="2237372" cy="3365754"/>
            <a:chOff x="5077828" y="1836689"/>
            <a:chExt cx="2237372" cy="3365754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A2A97BD6-F65E-4F3E-AAA6-55DEF026AC4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32404" y="3445183"/>
              <a:ext cx="1940692" cy="1757260"/>
            </a:xfrm>
            <a:prstGeom prst="bentConnector3">
              <a:avLst/>
            </a:prstGeom>
            <a:ln w="19050">
              <a:solidFill>
                <a:schemeClr val="bg1"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37B86331-CF6A-4174-916B-93F9DB328469}"/>
                </a:ext>
              </a:extLst>
            </p:cNvPr>
            <p:cNvCxnSpPr>
              <a:cxnSpLocks/>
            </p:cNvCxnSpPr>
            <p:nvPr/>
          </p:nvCxnSpPr>
          <p:spPr>
            <a:xfrm>
              <a:off x="5077828" y="1836689"/>
              <a:ext cx="2237372" cy="1608493"/>
            </a:xfrm>
            <a:prstGeom prst="bentConnector3">
              <a:avLst>
                <a:gd name="adj1" fmla="val 45861"/>
              </a:avLst>
            </a:prstGeom>
            <a:ln w="19050">
              <a:solidFill>
                <a:schemeClr val="bg1"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F56FD3-B05D-49D8-A6BE-62778E161169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F753BA-D454-4512-A27A-4D5248AC2728}"/>
              </a:ext>
            </a:extLst>
          </p:cNvPr>
          <p:cNvSpPr/>
          <p:nvPr/>
        </p:nvSpPr>
        <p:spPr>
          <a:xfrm>
            <a:off x="9612795" y="954539"/>
            <a:ext cx="1436853" cy="143785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12A9C7B-7D3B-4D31-B650-35C0FBEA5DC0}"/>
              </a:ext>
            </a:extLst>
          </p:cNvPr>
          <p:cNvSpPr/>
          <p:nvPr/>
        </p:nvSpPr>
        <p:spPr>
          <a:xfrm>
            <a:off x="9628142" y="4197919"/>
            <a:ext cx="1429801" cy="160849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A705ED-F0FD-4351-8031-807E1C593689}"/>
              </a:ext>
            </a:extLst>
          </p:cNvPr>
          <p:cNvSpPr txBox="1"/>
          <p:nvPr/>
        </p:nvSpPr>
        <p:spPr>
          <a:xfrm>
            <a:off x="5952155" y="760493"/>
            <a:ext cx="2075725" cy="37404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Deep Learning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785A92-2DBC-4161-9991-CC9DAE922D35}"/>
              </a:ext>
            </a:extLst>
          </p:cNvPr>
          <p:cNvGrpSpPr/>
          <p:nvPr/>
        </p:nvGrpSpPr>
        <p:grpSpPr>
          <a:xfrm>
            <a:off x="2000564" y="1230898"/>
            <a:ext cx="3165056" cy="3327160"/>
            <a:chOff x="2115727" y="1387071"/>
            <a:chExt cx="3165056" cy="33271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94B4DF-71F2-418A-8C2D-4BFD8DD31DA8}"/>
                </a:ext>
              </a:extLst>
            </p:cNvPr>
            <p:cNvSpPr/>
            <p:nvPr/>
          </p:nvSpPr>
          <p:spPr>
            <a:xfrm>
              <a:off x="2115727" y="13870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55204C-A67A-4B06-ADA0-01370F64621C}"/>
                </a:ext>
              </a:extLst>
            </p:cNvPr>
            <p:cNvSpPr/>
            <p:nvPr/>
          </p:nvSpPr>
          <p:spPr>
            <a:xfrm>
              <a:off x="2268127" y="15394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6FA72B-0DD7-4CCE-A2D9-C352B428E3C2}"/>
                </a:ext>
              </a:extLst>
            </p:cNvPr>
            <p:cNvSpPr/>
            <p:nvPr/>
          </p:nvSpPr>
          <p:spPr>
            <a:xfrm>
              <a:off x="2420527" y="16918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5B2355-011B-44AA-9FD0-BABA962466E5}"/>
                </a:ext>
              </a:extLst>
            </p:cNvPr>
            <p:cNvSpPr/>
            <p:nvPr/>
          </p:nvSpPr>
          <p:spPr>
            <a:xfrm>
              <a:off x="2572927" y="18442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212BF9F-FAE3-49AC-952D-E3B618D39900}"/>
                </a:ext>
              </a:extLst>
            </p:cNvPr>
            <p:cNvSpPr/>
            <p:nvPr/>
          </p:nvSpPr>
          <p:spPr>
            <a:xfrm>
              <a:off x="2725327" y="19966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3CA0CAA-6FE3-4D12-9EB9-79E12B7A2912}"/>
                </a:ext>
              </a:extLst>
            </p:cNvPr>
            <p:cNvSpPr/>
            <p:nvPr/>
          </p:nvSpPr>
          <p:spPr>
            <a:xfrm>
              <a:off x="2877727" y="21490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641A4C2-25EC-43B7-96CE-B70C9DA5F5D6}"/>
                </a:ext>
              </a:extLst>
            </p:cNvPr>
            <p:cNvSpPr/>
            <p:nvPr/>
          </p:nvSpPr>
          <p:spPr>
            <a:xfrm>
              <a:off x="3030127" y="23014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4E50DC5-DA80-41C4-8109-3239BAD7C831}"/>
                </a:ext>
              </a:extLst>
            </p:cNvPr>
            <p:cNvSpPr/>
            <p:nvPr/>
          </p:nvSpPr>
          <p:spPr>
            <a:xfrm>
              <a:off x="3182527" y="2453871"/>
              <a:ext cx="2098256" cy="226036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F98C760-3D54-4A4C-8CCA-66D663F807E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5165620" y="3406653"/>
            <a:ext cx="1218140" cy="21225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C8F6C5-7768-44D4-8E47-E74A0467F5E6}"/>
              </a:ext>
            </a:extLst>
          </p:cNvPr>
          <p:cNvSpPr txBox="1"/>
          <p:nvPr/>
        </p:nvSpPr>
        <p:spPr>
          <a:xfrm>
            <a:off x="9757458" y="2589311"/>
            <a:ext cx="1169043" cy="36933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correct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99E036-16A8-4B62-A9B1-2860EA952BD1}"/>
              </a:ext>
            </a:extLst>
          </p:cNvPr>
          <p:cNvSpPr txBox="1"/>
          <p:nvPr/>
        </p:nvSpPr>
        <p:spPr>
          <a:xfrm>
            <a:off x="9757458" y="5981720"/>
            <a:ext cx="1292190" cy="338554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turtleneck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3BADE9-97CA-48A4-A5E8-319526CD0FDE}"/>
              </a:ext>
            </a:extLst>
          </p:cNvPr>
          <p:cNvSpPr/>
          <p:nvPr/>
        </p:nvSpPr>
        <p:spPr>
          <a:xfrm>
            <a:off x="8277225" y="3248025"/>
            <a:ext cx="820531" cy="39563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predict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0A6F9-BB7D-44EA-80A7-9917CD429486}"/>
              </a:ext>
            </a:extLst>
          </p:cNvPr>
          <p:cNvSpPr txBox="1"/>
          <p:nvPr/>
        </p:nvSpPr>
        <p:spPr>
          <a:xfrm>
            <a:off x="3018999" y="4862671"/>
            <a:ext cx="209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dataset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6E3DC-104D-414E-9886-A504FE591183}"/>
              </a:ext>
            </a:extLst>
          </p:cNvPr>
          <p:cNvSpPr txBox="1"/>
          <p:nvPr/>
        </p:nvSpPr>
        <p:spPr>
          <a:xfrm>
            <a:off x="5344291" y="3599804"/>
            <a:ext cx="85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learning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1C3B78-49C1-45C4-8622-CE87E58EAB18}"/>
              </a:ext>
            </a:extLst>
          </p:cNvPr>
          <p:cNvSpPr/>
          <p:nvPr/>
        </p:nvSpPr>
        <p:spPr>
          <a:xfrm>
            <a:off x="6382700" y="3161265"/>
            <a:ext cx="1210945" cy="506977"/>
          </a:xfrm>
          <a:prstGeom prst="roundRect">
            <a:avLst/>
          </a:prstGeom>
          <a:solidFill>
            <a:srgbClr val="1F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35EE13D-29A6-4586-A31D-B4433014C09A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9642763-481D-4635-BDD0-20C856AAA59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각형 44">
              <a:extLst>
                <a:ext uri="{FF2B5EF4-FFF2-40B4-BE49-F238E27FC236}">
                  <a16:creationId xmlns:a16="http://schemas.microsoft.com/office/drawing/2014/main" id="{43090313-A450-4DFD-986E-5F9BEF92F284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6E41BF-765A-4C03-A6C9-07EE57B93BEE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16931BA-96F4-4E71-900D-E08860402C13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70A781-74F3-4994-9E31-5401F33F7FCB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30E840BF-F365-49F0-9790-F6F36C51219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BB3FEC-7129-4594-AE26-B48F1E35075E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4FDB783-D1FA-457C-BD6C-B72F12F46C69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AD2B445-B7DA-49E0-A1FC-2FF4319D614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F1C368A6-E511-469D-98CA-EF40F388399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0F56AF-F280-4BFB-BF4B-00276E4B2357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CFFD1CB-7063-438A-955C-C14BCFD55B3D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D01AF64-D6C8-4FDB-ACF3-104FED48C05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오각형 66">
              <a:extLst>
                <a:ext uri="{FF2B5EF4-FFF2-40B4-BE49-F238E27FC236}">
                  <a16:creationId xmlns:a16="http://schemas.microsoft.com/office/drawing/2014/main" id="{A0BAFE38-9352-4650-A7CA-B335B289416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6EB647-85C0-453A-A740-B826EE91AACD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4DA009F-4B70-4FB4-8540-5A757C622677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C530F7-FA92-42DF-96F3-0D479CE99E1A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오각형 70">
              <a:extLst>
                <a:ext uri="{FF2B5EF4-FFF2-40B4-BE49-F238E27FC236}">
                  <a16:creationId xmlns:a16="http://schemas.microsoft.com/office/drawing/2014/main" id="{373A7AE6-60BE-4AD6-8B96-39445BD6461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B6BD5E2-5F53-417B-A6AB-957CB973563C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DCB9317-BDA8-4966-9AE4-B9EC99D77AE1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60DF70-0B92-4435-BF01-046AC544C2DC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AC01E92-28CC-4F28-B0DB-00C4815CB9F9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112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6785C0E-5032-42B3-A2C1-517B3E60B99C}"/>
              </a:ext>
            </a:extLst>
          </p:cNvPr>
          <p:cNvGrpSpPr/>
          <p:nvPr/>
        </p:nvGrpSpPr>
        <p:grpSpPr>
          <a:xfrm>
            <a:off x="2351080" y="1432221"/>
            <a:ext cx="2323268" cy="3837427"/>
            <a:chOff x="2192325" y="872040"/>
            <a:chExt cx="2323268" cy="3837427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F00019E-9159-414B-AE03-FAA00B0DFBFA}"/>
                </a:ext>
              </a:extLst>
            </p:cNvPr>
            <p:cNvSpPr/>
            <p:nvPr/>
          </p:nvSpPr>
          <p:spPr>
            <a:xfrm>
              <a:off x="2192330" y="872040"/>
              <a:ext cx="2323263" cy="291193"/>
            </a:xfrm>
            <a:prstGeom prst="roundRect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Input</a:t>
              </a:r>
              <a:endParaRPr lang="ko-KR" altLang="en-US" sz="1400" dirty="0"/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65A20561-8DEF-491D-A528-8CAD1F594DD2}"/>
                </a:ext>
              </a:extLst>
            </p:cNvPr>
            <p:cNvSpPr/>
            <p:nvPr/>
          </p:nvSpPr>
          <p:spPr>
            <a:xfrm>
              <a:off x="2192330" y="1173155"/>
              <a:ext cx="2323263" cy="29119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Convolution2D 32</a:t>
              </a:r>
              <a:endParaRPr lang="ko-KR" altLang="en-US" sz="1400" dirty="0"/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F295B04C-01DF-4C40-B364-EA50CF423D41}"/>
                </a:ext>
              </a:extLst>
            </p:cNvPr>
            <p:cNvSpPr/>
            <p:nvPr/>
          </p:nvSpPr>
          <p:spPr>
            <a:xfrm>
              <a:off x="2192330" y="1455345"/>
              <a:ext cx="2323263" cy="29119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Max-pooling</a:t>
              </a:r>
              <a:endParaRPr lang="ko-KR" altLang="en-US" sz="1400" dirty="0"/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B03E1431-8466-43B6-B345-BAC36100ADB2}"/>
                </a:ext>
              </a:extLst>
            </p:cNvPr>
            <p:cNvSpPr/>
            <p:nvPr/>
          </p:nvSpPr>
          <p:spPr>
            <a:xfrm>
              <a:off x="2192328" y="2332984"/>
              <a:ext cx="2323263" cy="29119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3X3 Convolution128</a:t>
              </a:r>
              <a:endParaRPr lang="ko-KR" altLang="en-US" sz="1400" dirty="0"/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003FABAB-DF5B-4E25-92B9-0AF68F175BAB}"/>
                </a:ext>
              </a:extLst>
            </p:cNvPr>
            <p:cNvSpPr/>
            <p:nvPr/>
          </p:nvSpPr>
          <p:spPr>
            <a:xfrm>
              <a:off x="2192329" y="2624178"/>
              <a:ext cx="2323263" cy="29119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Max-pooling</a:t>
              </a:r>
              <a:endParaRPr lang="ko-KR" altLang="en-US" sz="1400" dirty="0"/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1014C760-03C0-418A-8B95-2260CDE3E689}"/>
                </a:ext>
              </a:extLst>
            </p:cNvPr>
            <p:cNvSpPr/>
            <p:nvPr/>
          </p:nvSpPr>
          <p:spPr>
            <a:xfrm>
              <a:off x="2192328" y="2906368"/>
              <a:ext cx="2323263" cy="29119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3X3 Convolution128</a:t>
              </a:r>
              <a:endParaRPr lang="ko-KR" altLang="en-US" sz="1400" dirty="0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3D5FFAF6-F214-439B-B30E-13B0D21ABA3A}"/>
                </a:ext>
              </a:extLst>
            </p:cNvPr>
            <p:cNvSpPr/>
            <p:nvPr/>
          </p:nvSpPr>
          <p:spPr>
            <a:xfrm>
              <a:off x="2192329" y="3200188"/>
              <a:ext cx="2323263" cy="29119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Max-pooling</a:t>
              </a:r>
              <a:endParaRPr lang="ko-KR" altLang="en-US" sz="1400" dirty="0"/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5B6EEECF-5A35-4B43-B7F8-AF571825F175}"/>
                </a:ext>
              </a:extLst>
            </p:cNvPr>
            <p:cNvSpPr/>
            <p:nvPr/>
          </p:nvSpPr>
          <p:spPr>
            <a:xfrm>
              <a:off x="2192330" y="1455345"/>
              <a:ext cx="2323263" cy="29119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Max-pooling</a:t>
              </a:r>
              <a:endParaRPr lang="ko-KR" altLang="en-US" sz="1400" dirty="0"/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939A5D29-A6CE-4898-86DB-E539283873DC}"/>
                </a:ext>
              </a:extLst>
            </p:cNvPr>
            <p:cNvSpPr/>
            <p:nvPr/>
          </p:nvSpPr>
          <p:spPr>
            <a:xfrm>
              <a:off x="2192329" y="1737535"/>
              <a:ext cx="2323263" cy="29119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3X3 Convolution64</a:t>
              </a:r>
              <a:endParaRPr lang="ko-KR" altLang="en-US" sz="1400" dirty="0"/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7E3715BB-80C1-4808-AC8D-6EDF156C332F}"/>
                </a:ext>
              </a:extLst>
            </p:cNvPr>
            <p:cNvSpPr/>
            <p:nvPr/>
          </p:nvSpPr>
          <p:spPr>
            <a:xfrm>
              <a:off x="2192328" y="2028729"/>
              <a:ext cx="2323263" cy="29119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Max-pooling</a:t>
              </a:r>
              <a:endParaRPr lang="ko-KR" altLang="en-US" sz="1400" dirty="0"/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64B34E4D-54A2-4F66-ACF9-8A592363227A}"/>
                </a:ext>
              </a:extLst>
            </p:cNvPr>
            <p:cNvSpPr/>
            <p:nvPr/>
          </p:nvSpPr>
          <p:spPr>
            <a:xfrm>
              <a:off x="2192327" y="3521713"/>
              <a:ext cx="2323263" cy="291194"/>
            </a:xfrm>
            <a:prstGeom prst="roundRect">
              <a:avLst/>
            </a:prstGeom>
            <a:solidFill>
              <a:srgbClr val="5BCDD9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flatten</a:t>
              </a:r>
              <a:endParaRPr lang="ko-KR" altLang="en-US" sz="1400" dirty="0"/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28C02560-29E3-4CD6-B167-86C539E0A289}"/>
                </a:ext>
              </a:extLst>
            </p:cNvPr>
            <p:cNvSpPr/>
            <p:nvPr/>
          </p:nvSpPr>
          <p:spPr>
            <a:xfrm>
              <a:off x="2192326" y="3835886"/>
              <a:ext cx="2323263" cy="2911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Dense 512 </a:t>
              </a:r>
              <a:r>
                <a:rPr lang="en-US" altLang="ko-KR" sz="1400" dirty="0" err="1"/>
                <a:t>relu</a:t>
              </a:r>
              <a:endParaRPr lang="ko-KR" altLang="en-US" sz="1400" dirty="0"/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A0A12BA-677B-4015-8E35-8BD7ED2557AB}"/>
                </a:ext>
              </a:extLst>
            </p:cNvPr>
            <p:cNvSpPr/>
            <p:nvPr/>
          </p:nvSpPr>
          <p:spPr>
            <a:xfrm>
              <a:off x="2192325" y="4127080"/>
              <a:ext cx="2323263" cy="2911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Dense1 sigmoid</a:t>
              </a:r>
              <a:endParaRPr lang="ko-KR" altLang="en-US" sz="1400" dirty="0"/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2C5D57E6-63FC-41AA-8F5C-FD429B14FBEA}"/>
                </a:ext>
              </a:extLst>
            </p:cNvPr>
            <p:cNvSpPr/>
            <p:nvPr/>
          </p:nvSpPr>
          <p:spPr>
            <a:xfrm>
              <a:off x="2192325" y="4418274"/>
              <a:ext cx="2323263" cy="291193"/>
            </a:xfrm>
            <a:prstGeom prst="roundRect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Output</a:t>
              </a:r>
              <a:endParaRPr lang="ko-KR" altLang="en-US" sz="14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CCF9A9-626B-4E48-9F70-615698A01EE0}"/>
              </a:ext>
            </a:extLst>
          </p:cNvPr>
          <p:cNvSpPr txBox="1"/>
          <p:nvPr/>
        </p:nvSpPr>
        <p:spPr>
          <a:xfrm>
            <a:off x="2791327" y="5735905"/>
            <a:ext cx="1678329" cy="36933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early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521B18-D0A6-4DFC-BCE0-128491A14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29703"/>
              </p:ext>
            </p:extLst>
          </p:nvPr>
        </p:nvGraphicFramePr>
        <p:xfrm>
          <a:off x="5698321" y="1974881"/>
          <a:ext cx="5715728" cy="1168400"/>
        </p:xfrm>
        <a:graphic>
          <a:graphicData uri="http://schemas.openxmlformats.org/drawingml/2006/table">
            <a:tbl>
              <a:tblPr/>
              <a:tblGrid>
                <a:gridCol w="1826775">
                  <a:extLst>
                    <a:ext uri="{9D8B030D-6E8A-4147-A177-3AD203B41FA5}">
                      <a16:colId xmlns:a16="http://schemas.microsoft.com/office/drawing/2014/main" val="3520060983"/>
                    </a:ext>
                  </a:extLst>
                </a:gridCol>
                <a:gridCol w="1540391">
                  <a:extLst>
                    <a:ext uri="{9D8B030D-6E8A-4147-A177-3AD203B41FA5}">
                      <a16:colId xmlns:a16="http://schemas.microsoft.com/office/drawing/2014/main" val="1412162140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2509372250"/>
                    </a:ext>
                  </a:extLst>
                </a:gridCol>
                <a:gridCol w="964165">
                  <a:extLst>
                    <a:ext uri="{9D8B030D-6E8A-4147-A177-3AD203B41FA5}">
                      <a16:colId xmlns:a16="http://schemas.microsoft.com/office/drawing/2014/main" val="2505595377"/>
                    </a:ext>
                  </a:extLst>
                </a:gridCol>
                <a:gridCol w="941635">
                  <a:extLst>
                    <a:ext uri="{9D8B030D-6E8A-4147-A177-3AD203B41FA5}">
                      <a16:colId xmlns:a16="http://schemas.microsoft.com/office/drawing/2014/main" val="1247327787"/>
                    </a:ext>
                  </a:extLst>
                </a:gridCol>
              </a:tblGrid>
              <a:tr h="133350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혼동행렬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v1 - t_model.h5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0818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실제 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모델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16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Positive(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</a:t>
                      </a:r>
                    </a:p>
                  </a:txBody>
                  <a:tcPr marL="0" marR="0" marT="12700" marB="12700" anchor="b">
                    <a:lnL w="6350" cap="flat" cmpd="sng" algn="ctr">
                      <a:solidFill>
                        <a:srgbClr val="2016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16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Negative(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9410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 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 332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249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83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00797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 </a:t>
                      </a: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 312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66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246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3912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A21B9C-3A7D-4B6C-85F6-DE3F09357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47101"/>
              </p:ext>
            </p:extLst>
          </p:nvPr>
        </p:nvGraphicFramePr>
        <p:xfrm>
          <a:off x="5698321" y="3405447"/>
          <a:ext cx="5715728" cy="1457224"/>
        </p:xfrm>
        <a:graphic>
          <a:graphicData uri="http://schemas.openxmlformats.org/drawingml/2006/table">
            <a:tbl>
              <a:tblPr/>
              <a:tblGrid>
                <a:gridCol w="2728712">
                  <a:extLst>
                    <a:ext uri="{9D8B030D-6E8A-4147-A177-3AD203B41FA5}">
                      <a16:colId xmlns:a16="http://schemas.microsoft.com/office/drawing/2014/main" val="603022181"/>
                    </a:ext>
                  </a:extLst>
                </a:gridCol>
                <a:gridCol w="1606908">
                  <a:extLst>
                    <a:ext uri="{9D8B030D-6E8A-4147-A177-3AD203B41FA5}">
                      <a16:colId xmlns:a16="http://schemas.microsoft.com/office/drawing/2014/main" val="1286361650"/>
                    </a:ext>
                  </a:extLst>
                </a:gridCol>
                <a:gridCol w="1380108">
                  <a:extLst>
                    <a:ext uri="{9D8B030D-6E8A-4147-A177-3AD203B41FA5}">
                      <a16:colId xmlns:a16="http://schemas.microsoft.com/office/drawing/2014/main" val="1908880807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solidFill>
                            <a:schemeClr val="bg1"/>
                          </a:solidFill>
                          <a:effectLst/>
                        </a:rPr>
                        <a:t>data</a:t>
                      </a:r>
                      <a:endParaRPr lang="ko-KR" alt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solidFill>
                            <a:schemeClr val="bg1"/>
                          </a:solidFill>
                          <a:effectLst/>
                        </a:rPr>
                        <a:t>644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920284"/>
                  </a:ext>
                </a:extLst>
              </a:tr>
              <a:tr h="35640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Precision)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 + FP)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0.79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308321"/>
                  </a:ext>
                </a:extLst>
              </a:tr>
              <a:tr h="40994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재현율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Recall=sensitivity)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TP/(TP+FN)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0.75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0709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정확도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0.76</a:t>
                      </a:r>
                    </a:p>
                  </a:txBody>
                  <a:tcPr marL="19050" marR="19050" marT="12700" marB="127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7187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A3B0F-23B9-48B5-B4E9-D62AC2053E7A}"/>
              </a:ext>
            </a:extLst>
          </p:cNvPr>
          <p:cNvSpPr/>
          <p:nvPr/>
        </p:nvSpPr>
        <p:spPr>
          <a:xfrm>
            <a:off x="10037637" y="3699851"/>
            <a:ext cx="1376411" cy="11628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467C8F-AE0C-4433-971F-972C346F091C}"/>
              </a:ext>
            </a:extLst>
          </p:cNvPr>
          <p:cNvCxnSpPr>
            <a:cxnSpLocks/>
            <a:stCxn id="4" idx="3"/>
            <a:endCxn id="43" idx="1"/>
          </p:cNvCxnSpPr>
          <p:nvPr/>
        </p:nvCxnSpPr>
        <p:spPr>
          <a:xfrm>
            <a:off x="4469656" y="5920571"/>
            <a:ext cx="3477601" cy="1247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928F42B-E0D4-4BF6-BD69-9E92BEAB28D8}"/>
              </a:ext>
            </a:extLst>
          </p:cNvPr>
          <p:cNvSpPr txBox="1"/>
          <p:nvPr/>
        </p:nvSpPr>
        <p:spPr>
          <a:xfrm>
            <a:off x="7947257" y="5748384"/>
            <a:ext cx="2021305" cy="36933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Bad 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64E74D-CBB5-471D-A4A1-5D32053B38FA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C237D7-90C1-4C10-A151-49B867EF36A5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0708238-E45C-4048-BC10-24A18620374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35388249-1494-458E-BDA4-E528E94E7210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AD9542-6F52-43A6-8671-96AD65F6545D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6DB4FD-2732-4625-B319-B2ADA27328C9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7C327F7-5BA3-4F6C-B8B5-B06DD5E63C4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74BD7AB6-A3EB-4CB2-9BAF-1030DE900A5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5587BD-B0DA-46EF-AA05-FA96A5DC3D37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EFCB8A-B4A7-4617-9F25-DAE2CA70B129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181BB78-7363-4EC2-88D6-075D446A89FE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25D620AA-3FE2-4D26-B531-AF6D58DF9CF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3019A4-B89B-429B-B626-D46F5B0CE14C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0AB7DA-C2BB-443E-9916-53405ABDDB41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DC783D-55AD-4D88-8464-A357D84E361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id="{AEB8B526-C378-41D1-8073-7A60377CC405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A75A2B-529D-4B6F-A2F0-F77EF0376D91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791ADCC-0122-4649-A6DF-44FF59FED48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4360F8A-9C98-4E90-96AB-E34D37DAA1D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오각형 58">
              <a:extLst>
                <a:ext uri="{FF2B5EF4-FFF2-40B4-BE49-F238E27FC236}">
                  <a16:creationId xmlns:a16="http://schemas.microsoft.com/office/drawing/2014/main" id="{8859BE78-A200-47C0-B39E-B40A7C93180F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F18EB0-1851-45B4-A5AD-9F6523387C21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BA1904-E622-4F48-BBCB-1A8DD9DE4D25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AC7A69C-8E14-4830-9298-F57564F5A918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3D5064-96AF-4528-8C95-0ED39F4FD32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19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UI UX 단색으로 채워진">
            <a:extLst>
              <a:ext uri="{FF2B5EF4-FFF2-40B4-BE49-F238E27FC236}">
                <a16:creationId xmlns:a16="http://schemas.microsoft.com/office/drawing/2014/main" id="{1A0F1650-793B-48CC-B099-2EC136F9D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753" y="680952"/>
            <a:ext cx="1258923" cy="1258923"/>
          </a:xfrm>
          <a:prstGeom prst="rect">
            <a:avLst/>
          </a:prstGeom>
        </p:spPr>
      </p:pic>
      <p:pic>
        <p:nvPicPr>
          <p:cNvPr id="10" name="그래픽 9" descr="과학적 사고 단색으로 채워진">
            <a:extLst>
              <a:ext uri="{FF2B5EF4-FFF2-40B4-BE49-F238E27FC236}">
                <a16:creationId xmlns:a16="http://schemas.microsoft.com/office/drawing/2014/main" id="{F84BF14D-8383-4D85-B12E-5F1D4F20E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9886" y="5103612"/>
            <a:ext cx="1449645" cy="1449645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2CB0CA9-0146-4EBA-B3EF-B80BBAC0C78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165676" y="1310414"/>
            <a:ext cx="7394210" cy="4518021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09DC34-8162-492A-B073-567EB7E0ED3B}"/>
              </a:ext>
            </a:extLst>
          </p:cNvPr>
          <p:cNvSpPr/>
          <p:nvPr/>
        </p:nvSpPr>
        <p:spPr>
          <a:xfrm>
            <a:off x="1678325" y="2079678"/>
            <a:ext cx="10513675" cy="293216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A23255-547D-46B2-B65D-97F303398277}"/>
              </a:ext>
            </a:extLst>
          </p:cNvPr>
          <p:cNvSpPr txBox="1"/>
          <p:nvPr/>
        </p:nvSpPr>
        <p:spPr>
          <a:xfrm>
            <a:off x="5683170" y="2358478"/>
            <a:ext cx="409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Transfer Learning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D464D1-CF4B-4E45-A6E0-06E5108C5AAE}"/>
              </a:ext>
            </a:extLst>
          </p:cNvPr>
          <p:cNvSpPr txBox="1"/>
          <p:nvPr/>
        </p:nvSpPr>
        <p:spPr>
          <a:xfrm>
            <a:off x="2302179" y="2953200"/>
            <a:ext cx="941140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0" i="0" u="sng" dirty="0">
                <a:solidFill>
                  <a:schemeClr val="bg1"/>
                </a:solidFill>
                <a:effectLst/>
                <a:latin typeface="Noto Sans KR"/>
              </a:rPr>
              <a:t>학습 데이터가 부족한 분야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KR"/>
              </a:rPr>
              <a:t>의 모델 구축을 위해 데이터가 풍부한 분야에서 훈련된 모델을 재사용하는 학습 기법</a:t>
            </a:r>
            <a:endParaRPr lang="en-US" altLang="ko-KR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Noto Sans KR"/>
              </a:rPr>
              <a:t>기존의 만들어진 모델을 사용하여 새로운 모델을 만들 경우 빠른 학습이 가능하며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KR"/>
              </a:rPr>
              <a:t>, </a:t>
            </a:r>
            <a:r>
              <a:rPr lang="ko-KR" altLang="en-US" b="0" i="0" u="sng" dirty="0">
                <a:solidFill>
                  <a:schemeClr val="bg1"/>
                </a:solidFill>
                <a:effectLst/>
                <a:latin typeface="Noto Sans KR"/>
              </a:rPr>
              <a:t>예측의 정확도를 확보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KR"/>
              </a:rPr>
              <a:t>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 KR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75A600-E0E6-4B54-BFBC-0C394DA8EBC9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4D410F-6499-409F-B2C9-EA9F03AE429A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5D827C8-82F4-4C09-AA8B-D2B7D6ABB10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F6F8AAEA-AAA1-41D6-BF1A-4BFCB5D36395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B00BC-1631-4F9E-80EE-9950C584EF4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A3098B-5B0C-482C-9A08-43E799C5200F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7C2C23-4BF1-4201-9999-B822E5F1A37E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F4878D94-7B54-4C33-B6B0-0092E99D0F3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9C1E0D-58B1-4344-B89A-886836540300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7DDA440-2670-4CD7-9F61-219EE8146F83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7ECDC3-0F76-4E71-9EBC-F70ECD06B750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EA4B8A2E-7201-489E-B251-15BA4530FF2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73C07E-CB72-43DF-905D-A6A824D1899E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E0B041-3EA9-4290-A12D-ACAD34342F83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9AAE3AC-83EF-44D8-B8AA-30D46E2F8A3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F1B1CD87-7595-4E2F-9BD1-86AEBF551C0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B1E1B-4CE6-4E3D-A4CD-6A2EC6CE0C73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BDF40C3-81FF-4028-8260-9891EEB3A579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11483B-4950-4BBF-AC68-96283937299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각형 43">
              <a:extLst>
                <a:ext uri="{FF2B5EF4-FFF2-40B4-BE49-F238E27FC236}">
                  <a16:creationId xmlns:a16="http://schemas.microsoft.com/office/drawing/2014/main" id="{D82F4ABC-3646-4A74-884F-E6887472882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2CB402-6169-4601-B7A6-B1A1674F3BD4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569E41-184C-4F66-B169-7E831C1B283E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BA85940-D913-4554-8769-E9ED20FA430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0A04AA-475C-4291-B369-3983A219901A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88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C46E00-0A5B-4731-B6EE-54047FA79ACB}"/>
              </a:ext>
            </a:extLst>
          </p:cNvPr>
          <p:cNvSpPr/>
          <p:nvPr/>
        </p:nvSpPr>
        <p:spPr>
          <a:xfrm>
            <a:off x="1669489" y="4526832"/>
            <a:ext cx="10522507" cy="2918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B6A1-B20E-4623-9B7E-032C244FD7A9}"/>
              </a:ext>
            </a:extLst>
          </p:cNvPr>
          <p:cNvSpPr/>
          <p:nvPr/>
        </p:nvSpPr>
        <p:spPr>
          <a:xfrm>
            <a:off x="1617469" y="3240209"/>
            <a:ext cx="10563118" cy="1221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7B565-DB16-43BD-AEEF-9279E42EBCDF}"/>
              </a:ext>
            </a:extLst>
          </p:cNvPr>
          <p:cNvSpPr txBox="1"/>
          <p:nvPr/>
        </p:nvSpPr>
        <p:spPr>
          <a:xfrm>
            <a:off x="5841357" y="697021"/>
            <a:ext cx="1959980" cy="369332"/>
          </a:xfrm>
          <a:prstGeom prst="rect">
            <a:avLst/>
          </a:prstGeom>
          <a:solidFill>
            <a:srgbClr val="1F1E1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Transfer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409EE9-6432-40F3-917C-0D2C21BBD999}"/>
              </a:ext>
            </a:extLst>
          </p:cNvPr>
          <p:cNvGrpSpPr/>
          <p:nvPr/>
        </p:nvGrpSpPr>
        <p:grpSpPr>
          <a:xfrm>
            <a:off x="3245106" y="1683971"/>
            <a:ext cx="2567470" cy="4141017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49E3B6-06D4-4C03-AA96-005D6C3B2984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B094B7-AE40-4674-8CAA-D22123AEA26A}"/>
                </a:ext>
              </a:extLst>
            </p:cNvPr>
            <p:cNvSpPr/>
            <p:nvPr/>
          </p:nvSpPr>
          <p:spPr>
            <a:xfrm>
              <a:off x="821803" y="1551008"/>
              <a:ext cx="3275635" cy="1088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 the entire model</a:t>
              </a:r>
              <a:endParaRPr lang="ko-KR" altLang="en-US" sz="14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1F7AD52-2EE4-4836-B461-97DAC7D40EBF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772C3A2-83BC-4563-BD81-84F5FF2468B1}"/>
              </a:ext>
            </a:extLst>
          </p:cNvPr>
          <p:cNvGrpSpPr/>
          <p:nvPr/>
        </p:nvGrpSpPr>
        <p:grpSpPr>
          <a:xfrm>
            <a:off x="6302147" y="1683971"/>
            <a:ext cx="2567470" cy="4107753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35DAB4-F12E-46CC-9E9A-B9FEE42FCA54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71CF173-F65E-4C49-9D10-CC97565026E7}"/>
                </a:ext>
              </a:extLst>
            </p:cNvPr>
            <p:cNvSpPr/>
            <p:nvPr/>
          </p:nvSpPr>
          <p:spPr>
            <a:xfrm>
              <a:off x="821803" y="1551008"/>
              <a:ext cx="3275635" cy="1088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 some layers and leave the others frozen</a:t>
              </a:r>
              <a:endParaRPr lang="ko-KR" altLang="en-US" sz="14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EFE2F7-11D7-4399-B40B-0D0B6D131047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6341EB-045F-42E2-848F-F578F5831875}"/>
              </a:ext>
            </a:extLst>
          </p:cNvPr>
          <p:cNvSpPr/>
          <p:nvPr/>
        </p:nvSpPr>
        <p:spPr>
          <a:xfrm>
            <a:off x="9475376" y="1683474"/>
            <a:ext cx="2567470" cy="10189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Freeze the convolutional base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2AE0C1-CE59-4D78-B95F-742C4D4E72F5}"/>
              </a:ext>
            </a:extLst>
          </p:cNvPr>
          <p:cNvSpPr/>
          <p:nvPr/>
        </p:nvSpPr>
        <p:spPr>
          <a:xfrm>
            <a:off x="9475376" y="2702407"/>
            <a:ext cx="2567470" cy="3089317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247FC-4AF3-40E9-9071-7C92685A4D41}"/>
              </a:ext>
            </a:extLst>
          </p:cNvPr>
          <p:cNvSpPr/>
          <p:nvPr/>
        </p:nvSpPr>
        <p:spPr>
          <a:xfrm>
            <a:off x="4048272" y="3252677"/>
            <a:ext cx="844951" cy="1280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14FEEA-C8B4-4083-A551-63CB2948DE2B}"/>
              </a:ext>
            </a:extLst>
          </p:cNvPr>
          <p:cNvSpPr/>
          <p:nvPr/>
        </p:nvSpPr>
        <p:spPr>
          <a:xfrm>
            <a:off x="4048272" y="4517306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244C5-025F-4FEC-A586-40BDDC28AC15}"/>
              </a:ext>
            </a:extLst>
          </p:cNvPr>
          <p:cNvSpPr txBox="1"/>
          <p:nvPr/>
        </p:nvSpPr>
        <p:spPr>
          <a:xfrm>
            <a:off x="4084681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6276C4-BFE5-4BC7-86ED-18A3AAAEECDC}"/>
              </a:ext>
            </a:extLst>
          </p:cNvPr>
          <p:cNvSpPr txBox="1"/>
          <p:nvPr/>
        </p:nvSpPr>
        <p:spPr>
          <a:xfrm>
            <a:off x="3937246" y="6026452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5E2B4-9BA6-4497-8F19-D19797CD7C47}"/>
              </a:ext>
            </a:extLst>
          </p:cNvPr>
          <p:cNvSpPr txBox="1"/>
          <p:nvPr/>
        </p:nvSpPr>
        <p:spPr>
          <a:xfrm>
            <a:off x="7278207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FC04C5-5B8C-4C4C-B871-D97B05AC4367}"/>
              </a:ext>
            </a:extLst>
          </p:cNvPr>
          <p:cNvSpPr/>
          <p:nvPr/>
        </p:nvSpPr>
        <p:spPr>
          <a:xfrm>
            <a:off x="7221500" y="3250544"/>
            <a:ext cx="844951" cy="65273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frozen</a:t>
            </a:r>
            <a:endParaRPr lang="ko-KR" altLang="en-US" sz="16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B342FA-0D65-4698-A148-307D1C62279B}"/>
              </a:ext>
            </a:extLst>
          </p:cNvPr>
          <p:cNvSpPr/>
          <p:nvPr/>
        </p:nvSpPr>
        <p:spPr>
          <a:xfrm>
            <a:off x="7212806" y="3918373"/>
            <a:ext cx="853645" cy="59893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trained</a:t>
            </a:r>
            <a:endParaRPr lang="ko-KR" altLang="en-US" sz="1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E1D647-E64C-4353-9D59-2CF07E93040A}"/>
              </a:ext>
            </a:extLst>
          </p:cNvPr>
          <p:cNvSpPr/>
          <p:nvPr/>
        </p:nvSpPr>
        <p:spPr>
          <a:xfrm>
            <a:off x="10387945" y="3252677"/>
            <a:ext cx="844951" cy="130403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frozen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15D3CD-82A3-4B50-A3B9-10E8A6D5C0A1}"/>
              </a:ext>
            </a:extLst>
          </p:cNvPr>
          <p:cNvSpPr/>
          <p:nvPr/>
        </p:nvSpPr>
        <p:spPr>
          <a:xfrm>
            <a:off x="10387945" y="4556707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8C9BC8F-BF86-4AB9-A5B8-AE3905F6E56E}"/>
              </a:ext>
            </a:extLst>
          </p:cNvPr>
          <p:cNvSpPr txBox="1"/>
          <p:nvPr/>
        </p:nvSpPr>
        <p:spPr>
          <a:xfrm>
            <a:off x="10424354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34965BF-8D90-4C55-9790-29CCEF4C2C0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4482591" y="4902821"/>
            <a:ext cx="0" cy="112363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3F48EC-A573-42E5-BD60-3810F523049C}"/>
              </a:ext>
            </a:extLst>
          </p:cNvPr>
          <p:cNvSpPr txBox="1"/>
          <p:nvPr/>
        </p:nvSpPr>
        <p:spPr>
          <a:xfrm>
            <a:off x="7118929" y="6025636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855BD1-2A39-47FF-AFC5-875340568CDB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7664274" y="4902005"/>
            <a:ext cx="0" cy="112363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4D0E40B-753C-4394-B9D4-FD3504979B37}"/>
              </a:ext>
            </a:extLst>
          </p:cNvPr>
          <p:cNvSpPr txBox="1"/>
          <p:nvPr/>
        </p:nvSpPr>
        <p:spPr>
          <a:xfrm>
            <a:off x="10300612" y="6053662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BE5599B-44C8-4CB9-9AF8-F2653EB3DE6D}"/>
              </a:ext>
            </a:extLst>
          </p:cNvPr>
          <p:cNvCxnSpPr>
            <a:cxnSpLocks/>
          </p:cNvCxnSpPr>
          <p:nvPr/>
        </p:nvCxnSpPr>
        <p:spPr>
          <a:xfrm>
            <a:off x="10845957" y="4930031"/>
            <a:ext cx="0" cy="101356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450514-F36F-4AF4-88B1-A18844FB9BF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C418138-622C-4AFE-82D3-599ED1104CE8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E80A12D-00CF-4A78-9872-7D7C44E62D4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각형 55">
              <a:extLst>
                <a:ext uri="{FF2B5EF4-FFF2-40B4-BE49-F238E27FC236}">
                  <a16:creationId xmlns:a16="http://schemas.microsoft.com/office/drawing/2014/main" id="{2594CD07-ADA3-4593-90D1-400F14D9D661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2377BC-3AA1-4C08-B209-80D592D31DC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CC92ECE-68D0-44AD-B707-F30C5FF952DD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0B8042A-0D33-42A4-9B16-D0F9372769A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오각형 66">
              <a:extLst>
                <a:ext uri="{FF2B5EF4-FFF2-40B4-BE49-F238E27FC236}">
                  <a16:creationId xmlns:a16="http://schemas.microsoft.com/office/drawing/2014/main" id="{7B582ECC-E795-42F4-B6BE-B189B3BF99C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C65397-B4B5-4D4A-BCCF-9858BE8536B7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E21645-BFAE-4F84-984C-C9F71FED65F8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72A09BB-D866-4CD3-90A6-D9A085FE5767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오각형 70">
              <a:extLst>
                <a:ext uri="{FF2B5EF4-FFF2-40B4-BE49-F238E27FC236}">
                  <a16:creationId xmlns:a16="http://schemas.microsoft.com/office/drawing/2014/main" id="{AA839C05-C3D4-4AFB-A81B-14A2ECE44B2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CA1706-9810-4035-9B1C-7DFCF78BE0DF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2F9FD83-246D-43EE-971E-A565841B99F3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C57505-1841-49D2-A0B8-8871E8F3D09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각형 78">
              <a:extLst>
                <a:ext uri="{FF2B5EF4-FFF2-40B4-BE49-F238E27FC236}">
                  <a16:creationId xmlns:a16="http://schemas.microsoft.com/office/drawing/2014/main" id="{973AC36F-EC73-46C1-B751-F2C4570C7A7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A949C6-71CA-4223-BA26-558D0BE99711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45CF5D6-1D70-4A8E-8089-8E95FE9BBFD8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3DB745A-0E83-4909-9D6D-EE6957FFEF5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화살표: 오각형 101">
              <a:extLst>
                <a:ext uri="{FF2B5EF4-FFF2-40B4-BE49-F238E27FC236}">
                  <a16:creationId xmlns:a16="http://schemas.microsoft.com/office/drawing/2014/main" id="{84D515B9-4A38-4A14-9E6C-487187E631A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A8489D1-1BF9-4847-ADB8-C6783F3000AB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509C4D-A45E-4D1B-81F2-2CB0D503D492}"/>
              </a:ext>
            </a:extLst>
          </p:cNvPr>
          <p:cNvSpPr/>
          <p:nvPr/>
        </p:nvSpPr>
        <p:spPr>
          <a:xfrm>
            <a:off x="7217152" y="4517306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0D6AC9C-CC17-4A43-9C45-C1C57C4CB0E9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24505B6-ED81-4E1E-BE75-4E740A45D846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4FE64A-4E84-424E-95A2-559651F0C51C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40B12A-1366-4D44-A338-DFC500471AAF}"/>
              </a:ext>
            </a:extLst>
          </p:cNvPr>
          <p:cNvSpPr txBox="1"/>
          <p:nvPr/>
        </p:nvSpPr>
        <p:spPr>
          <a:xfrm>
            <a:off x="1855724" y="4449313"/>
            <a:ext cx="116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222B04-AD77-4FB8-A802-6C4F0B91862C}"/>
              </a:ext>
            </a:extLst>
          </p:cNvPr>
          <p:cNvSpPr txBox="1"/>
          <p:nvPr/>
        </p:nvSpPr>
        <p:spPr>
          <a:xfrm>
            <a:off x="1667728" y="3650663"/>
            <a:ext cx="160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convolution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9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7EEF5B-0AF2-4134-A217-53DFEE642E1E}"/>
              </a:ext>
            </a:extLst>
          </p:cNvPr>
          <p:cNvSpPr/>
          <p:nvPr/>
        </p:nvSpPr>
        <p:spPr>
          <a:xfrm>
            <a:off x="0" y="478485"/>
            <a:ext cx="12192000" cy="6379515"/>
          </a:xfrm>
          <a:prstGeom prst="rect">
            <a:avLst/>
          </a:prstGeom>
          <a:solidFill>
            <a:schemeClr val="tx2">
              <a:lumMod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E38587-9E30-42F3-B8FD-C8BC270A7F3A}"/>
              </a:ext>
            </a:extLst>
          </p:cNvPr>
          <p:cNvSpPr/>
          <p:nvPr/>
        </p:nvSpPr>
        <p:spPr>
          <a:xfrm>
            <a:off x="503653" y="640483"/>
            <a:ext cx="11375194" cy="6058630"/>
          </a:xfrm>
          <a:prstGeom prst="rect">
            <a:avLst/>
          </a:prstGeom>
          <a:blipFill dpi="0" rotWithShape="1">
            <a:blip r:embed="rId2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4F75D8-46F7-4893-8BFD-824AA9A1950E}"/>
              </a:ext>
            </a:extLst>
          </p:cNvPr>
          <p:cNvGrpSpPr/>
          <p:nvPr/>
        </p:nvGrpSpPr>
        <p:grpSpPr>
          <a:xfrm>
            <a:off x="2686050" y="2247208"/>
            <a:ext cx="1971675" cy="4094885"/>
            <a:chOff x="2743200" y="1580458"/>
            <a:chExt cx="1971675" cy="40948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FE384E-9921-4A14-A033-A6FF670C0781}"/>
                </a:ext>
              </a:extLst>
            </p:cNvPr>
            <p:cNvGrpSpPr/>
            <p:nvPr/>
          </p:nvGrpSpPr>
          <p:grpSpPr>
            <a:xfrm>
              <a:off x="2743200" y="1580458"/>
              <a:ext cx="1971675" cy="2801734"/>
              <a:chOff x="2085975" y="1808366"/>
              <a:chExt cx="2389383" cy="3211309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500743-F370-4DF3-8845-9C8DFB29BF34}"/>
                  </a:ext>
                </a:extLst>
              </p:cNvPr>
              <p:cNvSpPr/>
              <p:nvPr/>
            </p:nvSpPr>
            <p:spPr>
              <a:xfrm>
                <a:off x="2327085" y="2034276"/>
                <a:ext cx="1981200" cy="2789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1F43B94-27B0-4B91-B193-391B7B4EB642}"/>
                  </a:ext>
                </a:extLst>
              </p:cNvPr>
              <p:cNvSpPr/>
              <p:nvPr/>
            </p:nvSpPr>
            <p:spPr>
              <a:xfrm>
                <a:off x="2085975" y="1808366"/>
                <a:ext cx="2389383" cy="321130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DE2EA9-B9D9-44F3-A4DB-28F34D222085}"/>
                </a:ext>
              </a:extLst>
            </p:cNvPr>
            <p:cNvCxnSpPr/>
            <p:nvPr/>
          </p:nvCxnSpPr>
          <p:spPr>
            <a:xfrm>
              <a:off x="2743200" y="45529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A70AAB-5710-4012-BDC0-6C61A4E5EA06}"/>
                </a:ext>
              </a:extLst>
            </p:cNvPr>
            <p:cNvCxnSpPr/>
            <p:nvPr/>
          </p:nvCxnSpPr>
          <p:spPr>
            <a:xfrm>
              <a:off x="2743200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2337C-8C35-42E3-9490-9640E19C7470}"/>
                </a:ext>
              </a:extLst>
            </p:cNvPr>
            <p:cNvSpPr txBox="1"/>
            <p:nvPr/>
          </p:nvSpPr>
          <p:spPr>
            <a:xfrm>
              <a:off x="2873523" y="4533812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JINYOUNG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알고리즘 설계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7A0683-66AA-4205-AA1D-82DA77C5A646}"/>
              </a:ext>
            </a:extLst>
          </p:cNvPr>
          <p:cNvGrpSpPr/>
          <p:nvPr/>
        </p:nvGrpSpPr>
        <p:grpSpPr>
          <a:xfrm>
            <a:off x="4908311" y="2247207"/>
            <a:ext cx="2055236" cy="4091878"/>
            <a:chOff x="4965461" y="1580457"/>
            <a:chExt cx="2055236" cy="409187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631FD1-218B-4AF6-A2DC-9910AC23DE5D}"/>
                </a:ext>
              </a:extLst>
            </p:cNvPr>
            <p:cNvGrpSpPr/>
            <p:nvPr/>
          </p:nvGrpSpPr>
          <p:grpSpPr>
            <a:xfrm>
              <a:off x="4965461" y="1580457"/>
              <a:ext cx="2055236" cy="2801734"/>
              <a:chOff x="4308236" y="1808366"/>
              <a:chExt cx="2055236" cy="280173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835F98E-4A30-4A57-B6FA-976269F3BD98}"/>
                  </a:ext>
                </a:extLst>
              </p:cNvPr>
              <p:cNvSpPr/>
              <p:nvPr/>
            </p:nvSpPr>
            <p:spPr>
              <a:xfrm>
                <a:off x="4308236" y="1808367"/>
                <a:ext cx="1971675" cy="26957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27A4F9D-DD3B-4486-B04C-54E9AC50A845}"/>
                  </a:ext>
                </a:extLst>
              </p:cNvPr>
              <p:cNvSpPr/>
              <p:nvPr/>
            </p:nvSpPr>
            <p:spPr>
              <a:xfrm>
                <a:off x="4391797" y="1808366"/>
                <a:ext cx="1971675" cy="280173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A80B99C-EAF9-4771-AD0F-0F7548B4FE6E}"/>
                </a:ext>
              </a:extLst>
            </p:cNvPr>
            <p:cNvCxnSpPr/>
            <p:nvPr/>
          </p:nvCxnSpPr>
          <p:spPr>
            <a:xfrm>
              <a:off x="5049022" y="4533856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267414-7EA1-4B41-9B4F-9EB646975ED3}"/>
                </a:ext>
              </a:extLst>
            </p:cNvPr>
            <p:cNvCxnSpPr/>
            <p:nvPr/>
          </p:nvCxnSpPr>
          <p:spPr>
            <a:xfrm>
              <a:off x="5049022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20BD94-ABEC-481E-B8AB-F650F514CCE4}"/>
                </a:ext>
              </a:extLst>
            </p:cNvPr>
            <p:cNvSpPr txBox="1"/>
            <p:nvPr/>
          </p:nvSpPr>
          <p:spPr>
            <a:xfrm>
              <a:off x="5115338" y="4530804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WOOBIN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데이터 분석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695DFE-7A1B-4368-BA0B-3B7700333FAE}"/>
              </a:ext>
            </a:extLst>
          </p:cNvPr>
          <p:cNvGrpSpPr/>
          <p:nvPr/>
        </p:nvGrpSpPr>
        <p:grpSpPr>
          <a:xfrm>
            <a:off x="7303332" y="2260276"/>
            <a:ext cx="2004137" cy="4078808"/>
            <a:chOff x="7360482" y="1593526"/>
            <a:chExt cx="2004137" cy="40788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C2705C7-50E3-4B73-A3CE-4A2405F1848F}"/>
                </a:ext>
              </a:extLst>
            </p:cNvPr>
            <p:cNvGrpSpPr/>
            <p:nvPr/>
          </p:nvGrpSpPr>
          <p:grpSpPr>
            <a:xfrm>
              <a:off x="7360482" y="1593526"/>
              <a:ext cx="1971675" cy="2801734"/>
              <a:chOff x="6703257" y="1821435"/>
              <a:chExt cx="1971675" cy="280173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37E7CF6-83C5-41F3-B60B-21E4C92C9142}"/>
                  </a:ext>
                </a:extLst>
              </p:cNvPr>
              <p:cNvSpPr/>
              <p:nvPr/>
            </p:nvSpPr>
            <p:spPr>
              <a:xfrm>
                <a:off x="6860219" y="1895475"/>
                <a:ext cx="1657750" cy="2670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9CE843-7531-4897-A5A2-D3D0DE3E89C3}"/>
                  </a:ext>
                </a:extLst>
              </p:cNvPr>
              <p:cNvSpPr/>
              <p:nvPr/>
            </p:nvSpPr>
            <p:spPr>
              <a:xfrm>
                <a:off x="6703257" y="1821435"/>
                <a:ext cx="1971675" cy="280173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84DD93C-8E71-4C90-AAE1-C99F781439D3}"/>
                </a:ext>
              </a:extLst>
            </p:cNvPr>
            <p:cNvCxnSpPr/>
            <p:nvPr/>
          </p:nvCxnSpPr>
          <p:spPr>
            <a:xfrm>
              <a:off x="7392944" y="4533856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D84728A-E599-4ED2-BA9A-7B276C5A84A9}"/>
                </a:ext>
              </a:extLst>
            </p:cNvPr>
            <p:cNvCxnSpPr/>
            <p:nvPr/>
          </p:nvCxnSpPr>
          <p:spPr>
            <a:xfrm>
              <a:off x="7392944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014000-1B1A-44D6-8EF7-691A875B332A}"/>
                </a:ext>
              </a:extLst>
            </p:cNvPr>
            <p:cNvSpPr txBox="1"/>
            <p:nvPr/>
          </p:nvSpPr>
          <p:spPr>
            <a:xfrm>
              <a:off x="7392944" y="4530803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YOUNGWOO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웹 개발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53F69B-DAF0-4C13-A55A-07D2259CF999}"/>
              </a:ext>
            </a:extLst>
          </p:cNvPr>
          <p:cNvSpPr/>
          <p:nvPr/>
        </p:nvSpPr>
        <p:spPr>
          <a:xfrm>
            <a:off x="1114424" y="1638299"/>
            <a:ext cx="9782175" cy="213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32E55-7A6F-40E9-B33F-A530F2267ED4}"/>
              </a:ext>
            </a:extLst>
          </p:cNvPr>
          <p:cNvSpPr txBox="1"/>
          <p:nvPr/>
        </p:nvSpPr>
        <p:spPr>
          <a:xfrm>
            <a:off x="4410675" y="808904"/>
            <a:ext cx="415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비</a:t>
            </a:r>
            <a:r>
              <a:rPr lang="en-US" altLang="ko-KR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(</a:t>
            </a:r>
            <a:r>
              <a:rPr lang="ko-KR" altLang="en-US" sz="36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非</a:t>
            </a:r>
            <a:r>
              <a:rPr lang="en-US" altLang="ko-KR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)_ </a:t>
            </a:r>
            <a:r>
              <a:rPr lang="ko-KR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전공자들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531D66E-B215-4506-A62B-324D3CE5498F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406FE4-ECAE-4390-92DD-D2CBAD50292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180836-5604-41B2-BFCC-7CDA5A8AFC78}"/>
                </a:ext>
              </a:extLst>
            </p:cNvPr>
            <p:cNvSpPr txBox="1"/>
            <p:nvPr/>
          </p:nvSpPr>
          <p:spPr>
            <a:xfrm>
              <a:off x="8556185" y="112246"/>
              <a:ext cx="468082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PROGRAMME | 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C46E00-0A5B-4731-B6EE-54047FA79ACB}"/>
              </a:ext>
            </a:extLst>
          </p:cNvPr>
          <p:cNvSpPr/>
          <p:nvPr/>
        </p:nvSpPr>
        <p:spPr>
          <a:xfrm>
            <a:off x="1669489" y="4526832"/>
            <a:ext cx="10522507" cy="2918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48B6A1-B20E-4623-9B7E-032C244FD7A9}"/>
              </a:ext>
            </a:extLst>
          </p:cNvPr>
          <p:cNvSpPr/>
          <p:nvPr/>
        </p:nvSpPr>
        <p:spPr>
          <a:xfrm>
            <a:off x="1658080" y="3258795"/>
            <a:ext cx="10522507" cy="1202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7B565-DB16-43BD-AEEF-9279E42EBCDF}"/>
              </a:ext>
            </a:extLst>
          </p:cNvPr>
          <p:cNvSpPr txBox="1"/>
          <p:nvPr/>
        </p:nvSpPr>
        <p:spPr>
          <a:xfrm>
            <a:off x="5841357" y="697021"/>
            <a:ext cx="1959980" cy="369332"/>
          </a:xfrm>
          <a:prstGeom prst="rect">
            <a:avLst/>
          </a:prstGeom>
          <a:solidFill>
            <a:srgbClr val="1F1E1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Transfer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409EE9-6432-40F3-917C-0D2C21BBD999}"/>
              </a:ext>
            </a:extLst>
          </p:cNvPr>
          <p:cNvGrpSpPr/>
          <p:nvPr/>
        </p:nvGrpSpPr>
        <p:grpSpPr>
          <a:xfrm>
            <a:off x="3245106" y="1683971"/>
            <a:ext cx="2567470" cy="4141017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49E3B6-06D4-4C03-AA96-005D6C3B2984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B094B7-AE40-4674-8CAA-D22123AEA26A}"/>
                </a:ext>
              </a:extLst>
            </p:cNvPr>
            <p:cNvSpPr/>
            <p:nvPr/>
          </p:nvSpPr>
          <p:spPr>
            <a:xfrm>
              <a:off x="821803" y="1551008"/>
              <a:ext cx="3275635" cy="1088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 the entire model</a:t>
              </a:r>
              <a:endParaRPr lang="ko-KR" altLang="en-US" sz="14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1F7AD52-2EE4-4836-B461-97DAC7D40EBF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772C3A2-83BC-4563-BD81-84F5FF2468B1}"/>
              </a:ext>
            </a:extLst>
          </p:cNvPr>
          <p:cNvGrpSpPr/>
          <p:nvPr/>
        </p:nvGrpSpPr>
        <p:grpSpPr>
          <a:xfrm>
            <a:off x="6302147" y="1683971"/>
            <a:ext cx="2567470" cy="4107753"/>
            <a:chOff x="821803" y="1551008"/>
            <a:chExt cx="3275635" cy="438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35DAB4-F12E-46CC-9E9A-B9FEE42FCA54}"/>
                </a:ext>
              </a:extLst>
            </p:cNvPr>
            <p:cNvSpPr/>
            <p:nvPr/>
          </p:nvSpPr>
          <p:spPr>
            <a:xfrm>
              <a:off x="821803" y="1551008"/>
              <a:ext cx="3275635" cy="4386804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71CF173-F65E-4C49-9D10-CC97565026E7}"/>
                </a:ext>
              </a:extLst>
            </p:cNvPr>
            <p:cNvSpPr/>
            <p:nvPr/>
          </p:nvSpPr>
          <p:spPr>
            <a:xfrm>
              <a:off x="821803" y="1551008"/>
              <a:ext cx="3275635" cy="1088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 some layers and leave the others frozen</a:t>
              </a:r>
              <a:endParaRPr lang="ko-KR" altLang="en-US" sz="14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EFE2F7-11D7-4399-B40B-0D0B6D131047}"/>
                </a:ext>
              </a:extLst>
            </p:cNvPr>
            <p:cNvSpPr/>
            <p:nvPr/>
          </p:nvSpPr>
          <p:spPr>
            <a:xfrm>
              <a:off x="821803" y="2639028"/>
              <a:ext cx="3275635" cy="329878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6341EB-045F-42E2-848F-F578F5831875}"/>
              </a:ext>
            </a:extLst>
          </p:cNvPr>
          <p:cNvSpPr/>
          <p:nvPr/>
        </p:nvSpPr>
        <p:spPr>
          <a:xfrm>
            <a:off x="9475376" y="1683474"/>
            <a:ext cx="2567470" cy="10189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Freeze the convolutional base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2AE0C1-CE59-4D78-B95F-742C4D4E72F5}"/>
              </a:ext>
            </a:extLst>
          </p:cNvPr>
          <p:cNvSpPr/>
          <p:nvPr/>
        </p:nvSpPr>
        <p:spPr>
          <a:xfrm>
            <a:off x="9475376" y="2702407"/>
            <a:ext cx="2567470" cy="3089317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247FC-4AF3-40E9-9071-7C92685A4D41}"/>
              </a:ext>
            </a:extLst>
          </p:cNvPr>
          <p:cNvSpPr/>
          <p:nvPr/>
        </p:nvSpPr>
        <p:spPr>
          <a:xfrm>
            <a:off x="4048272" y="3252677"/>
            <a:ext cx="844951" cy="12808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14FEEA-C8B4-4083-A551-63CB2948DE2B}"/>
              </a:ext>
            </a:extLst>
          </p:cNvPr>
          <p:cNvSpPr/>
          <p:nvPr/>
        </p:nvSpPr>
        <p:spPr>
          <a:xfrm>
            <a:off x="4048272" y="4517306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244C5-025F-4FEC-A586-40BDDC28AC15}"/>
              </a:ext>
            </a:extLst>
          </p:cNvPr>
          <p:cNvSpPr txBox="1"/>
          <p:nvPr/>
        </p:nvSpPr>
        <p:spPr>
          <a:xfrm>
            <a:off x="4084681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6276C4-BFE5-4BC7-86ED-18A3AAAEECDC}"/>
              </a:ext>
            </a:extLst>
          </p:cNvPr>
          <p:cNvSpPr txBox="1"/>
          <p:nvPr/>
        </p:nvSpPr>
        <p:spPr>
          <a:xfrm>
            <a:off x="3937246" y="6026452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15E2B4-9BA6-4497-8F19-D19797CD7C47}"/>
              </a:ext>
            </a:extLst>
          </p:cNvPr>
          <p:cNvSpPr txBox="1"/>
          <p:nvPr/>
        </p:nvSpPr>
        <p:spPr>
          <a:xfrm>
            <a:off x="7278207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FC04C5-5B8C-4C4C-B871-D97B05AC4367}"/>
              </a:ext>
            </a:extLst>
          </p:cNvPr>
          <p:cNvSpPr/>
          <p:nvPr/>
        </p:nvSpPr>
        <p:spPr>
          <a:xfrm>
            <a:off x="7221500" y="3250544"/>
            <a:ext cx="844951" cy="65273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frozen</a:t>
            </a:r>
            <a:endParaRPr lang="ko-KR" altLang="en-US" sz="16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B342FA-0D65-4698-A148-307D1C62279B}"/>
              </a:ext>
            </a:extLst>
          </p:cNvPr>
          <p:cNvSpPr/>
          <p:nvPr/>
        </p:nvSpPr>
        <p:spPr>
          <a:xfrm>
            <a:off x="7212806" y="3918373"/>
            <a:ext cx="853645" cy="59893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trained</a:t>
            </a:r>
            <a:endParaRPr lang="ko-KR" altLang="en-US" sz="1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E1D647-E64C-4353-9D59-2CF07E93040A}"/>
              </a:ext>
            </a:extLst>
          </p:cNvPr>
          <p:cNvSpPr/>
          <p:nvPr/>
        </p:nvSpPr>
        <p:spPr>
          <a:xfrm>
            <a:off x="10387945" y="3252677"/>
            <a:ext cx="844951" cy="130403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frozen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15D3CD-82A3-4B50-A3B9-10E8A6D5C0A1}"/>
              </a:ext>
            </a:extLst>
          </p:cNvPr>
          <p:cNvSpPr/>
          <p:nvPr/>
        </p:nvSpPr>
        <p:spPr>
          <a:xfrm>
            <a:off x="10387945" y="4556707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8C9BC8F-BF86-4AB9-A5B8-AE3905F6E56E}"/>
              </a:ext>
            </a:extLst>
          </p:cNvPr>
          <p:cNvSpPr txBox="1"/>
          <p:nvPr/>
        </p:nvSpPr>
        <p:spPr>
          <a:xfrm>
            <a:off x="10424354" y="2793358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34965BF-8D90-4C55-9790-29CCEF4C2C0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4482591" y="4902821"/>
            <a:ext cx="0" cy="112363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3F48EC-A573-42E5-BD60-3810F523049C}"/>
              </a:ext>
            </a:extLst>
          </p:cNvPr>
          <p:cNvSpPr txBox="1"/>
          <p:nvPr/>
        </p:nvSpPr>
        <p:spPr>
          <a:xfrm>
            <a:off x="7118929" y="6025636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855BD1-2A39-47FF-AFC5-875340568CDB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7664274" y="4902005"/>
            <a:ext cx="0" cy="1123631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4D0E40B-753C-4394-B9D4-FD3504979B37}"/>
              </a:ext>
            </a:extLst>
          </p:cNvPr>
          <p:cNvSpPr txBox="1"/>
          <p:nvPr/>
        </p:nvSpPr>
        <p:spPr>
          <a:xfrm>
            <a:off x="10300612" y="6053662"/>
            <a:ext cx="109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Predict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BE5599B-44C8-4CB9-9AF8-F2653EB3DE6D}"/>
              </a:ext>
            </a:extLst>
          </p:cNvPr>
          <p:cNvCxnSpPr>
            <a:cxnSpLocks/>
          </p:cNvCxnSpPr>
          <p:nvPr/>
        </p:nvCxnSpPr>
        <p:spPr>
          <a:xfrm>
            <a:off x="10845957" y="4930031"/>
            <a:ext cx="0" cy="101356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450514-F36F-4AF4-88B1-A18844FB9BF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C418138-622C-4AFE-82D3-599ED1104CE8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E80A12D-00CF-4A78-9872-7D7C44E62D4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각형 55">
              <a:extLst>
                <a:ext uri="{FF2B5EF4-FFF2-40B4-BE49-F238E27FC236}">
                  <a16:creationId xmlns:a16="http://schemas.microsoft.com/office/drawing/2014/main" id="{2594CD07-ADA3-4593-90D1-400F14D9D661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2377BC-3AA1-4C08-B209-80D592D31DC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CC92ECE-68D0-44AD-B707-F30C5FF952DD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0B8042A-0D33-42A4-9B16-D0F9372769A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오각형 66">
              <a:extLst>
                <a:ext uri="{FF2B5EF4-FFF2-40B4-BE49-F238E27FC236}">
                  <a16:creationId xmlns:a16="http://schemas.microsoft.com/office/drawing/2014/main" id="{7B582ECC-E795-42F4-B6BE-B189B3BF99C1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C65397-B4B5-4D4A-BCCF-9858BE8536B7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E21645-BFAE-4F84-984C-C9F71FED65F8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72A09BB-D866-4CD3-90A6-D9A085FE5767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오각형 70">
              <a:extLst>
                <a:ext uri="{FF2B5EF4-FFF2-40B4-BE49-F238E27FC236}">
                  <a16:creationId xmlns:a16="http://schemas.microsoft.com/office/drawing/2014/main" id="{AA839C05-C3D4-4AFB-A81B-14A2ECE44B2D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CA1706-9810-4035-9B1C-7DFCF78BE0DF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2F9FD83-246D-43EE-971E-A565841B99F3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C57505-1841-49D2-A0B8-8871E8F3D09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각형 78">
              <a:extLst>
                <a:ext uri="{FF2B5EF4-FFF2-40B4-BE49-F238E27FC236}">
                  <a16:creationId xmlns:a16="http://schemas.microsoft.com/office/drawing/2014/main" id="{973AC36F-EC73-46C1-B751-F2C4570C7A7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1A949C6-71CA-4223-BA26-558D0BE99711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45CF5D6-1D70-4A8E-8089-8E95FE9BBFD8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3DB745A-0E83-4909-9D6D-EE6957FFEF58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화살표: 오각형 101">
              <a:extLst>
                <a:ext uri="{FF2B5EF4-FFF2-40B4-BE49-F238E27FC236}">
                  <a16:creationId xmlns:a16="http://schemas.microsoft.com/office/drawing/2014/main" id="{84D515B9-4A38-4A14-9E6C-487187E631A2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Step 5</a:t>
              </a:r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A8489D1-1BF9-4847-ADB8-C6783F3000AB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509C4D-A45E-4D1B-81F2-2CB0D503D492}"/>
              </a:ext>
            </a:extLst>
          </p:cNvPr>
          <p:cNvSpPr/>
          <p:nvPr/>
        </p:nvSpPr>
        <p:spPr>
          <a:xfrm>
            <a:off x="7217152" y="4517306"/>
            <a:ext cx="844951" cy="37549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trained</a:t>
            </a:r>
            <a:endParaRPr lang="ko-KR" altLang="en-US" sz="1600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0D6AC9C-CC17-4A43-9C45-C1C57C4CB0E9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24505B6-ED81-4E1E-BE75-4E740A45D846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4FE64A-4E84-424E-95A2-559651F0C51C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E8255EF-D752-4089-806D-3AC4A7D875BA}"/>
              </a:ext>
            </a:extLst>
          </p:cNvPr>
          <p:cNvSpPr/>
          <p:nvPr/>
        </p:nvSpPr>
        <p:spPr>
          <a:xfrm>
            <a:off x="9441140" y="1683474"/>
            <a:ext cx="2567470" cy="4108250"/>
          </a:xfrm>
          <a:prstGeom prst="rect">
            <a:avLst/>
          </a:prstGeom>
          <a:noFill/>
          <a:ln w="34925"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0B12A-1366-4D44-A338-DFC500471AAF}"/>
              </a:ext>
            </a:extLst>
          </p:cNvPr>
          <p:cNvSpPr txBox="1"/>
          <p:nvPr/>
        </p:nvSpPr>
        <p:spPr>
          <a:xfrm>
            <a:off x="1855724" y="4449313"/>
            <a:ext cx="116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222B04-AD77-4FB8-A802-6C4F0B91862C}"/>
              </a:ext>
            </a:extLst>
          </p:cNvPr>
          <p:cNvSpPr txBox="1"/>
          <p:nvPr/>
        </p:nvSpPr>
        <p:spPr>
          <a:xfrm>
            <a:off x="1667728" y="3650663"/>
            <a:ext cx="160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convolution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58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AF4F1E-E775-41DE-977B-1BE6FA8882F7}"/>
              </a:ext>
            </a:extLst>
          </p:cNvPr>
          <p:cNvSpPr/>
          <p:nvPr/>
        </p:nvSpPr>
        <p:spPr>
          <a:xfrm>
            <a:off x="2678114" y="763628"/>
            <a:ext cx="2440439" cy="292903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9C9AB6-03A0-44C4-A1C8-85E66779CC1B}"/>
              </a:ext>
            </a:extLst>
          </p:cNvPr>
          <p:cNvSpPr/>
          <p:nvPr/>
        </p:nvSpPr>
        <p:spPr>
          <a:xfrm>
            <a:off x="2678114" y="1055210"/>
            <a:ext cx="2440439" cy="2929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5CB0C6-5430-4D63-A2F9-75B2D4CC1394}"/>
              </a:ext>
            </a:extLst>
          </p:cNvPr>
          <p:cNvSpPr/>
          <p:nvPr/>
        </p:nvSpPr>
        <p:spPr>
          <a:xfrm>
            <a:off x="2678114" y="1346142"/>
            <a:ext cx="2440439" cy="2929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A3FF81-194B-4481-ADA9-19E33892056B}"/>
              </a:ext>
            </a:extLst>
          </p:cNvPr>
          <p:cNvSpPr/>
          <p:nvPr/>
        </p:nvSpPr>
        <p:spPr>
          <a:xfrm>
            <a:off x="2678105" y="1649682"/>
            <a:ext cx="2440439" cy="29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Max-pooling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808149-92D4-4831-AEA8-B2C2BC68B519}"/>
              </a:ext>
            </a:extLst>
          </p:cNvPr>
          <p:cNvSpPr/>
          <p:nvPr/>
        </p:nvSpPr>
        <p:spPr>
          <a:xfrm>
            <a:off x="2678112" y="1972206"/>
            <a:ext cx="2440439" cy="2929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F9D5F-D54E-4FA7-B144-547C5ABC3F17}"/>
              </a:ext>
            </a:extLst>
          </p:cNvPr>
          <p:cNvSpPr/>
          <p:nvPr/>
        </p:nvSpPr>
        <p:spPr>
          <a:xfrm>
            <a:off x="2678111" y="2282477"/>
            <a:ext cx="2440439" cy="2929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ECA6F-D20E-4981-911E-277DE0E4D70C}"/>
              </a:ext>
            </a:extLst>
          </p:cNvPr>
          <p:cNvSpPr/>
          <p:nvPr/>
        </p:nvSpPr>
        <p:spPr>
          <a:xfrm>
            <a:off x="2678110" y="2591070"/>
            <a:ext cx="2440439" cy="29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Max-pooling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EF52CE-132A-4436-8125-6E374DDA0072}"/>
              </a:ext>
            </a:extLst>
          </p:cNvPr>
          <p:cNvSpPr/>
          <p:nvPr/>
        </p:nvSpPr>
        <p:spPr>
          <a:xfrm>
            <a:off x="2678109" y="2887405"/>
            <a:ext cx="2440439" cy="2929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3596B2-2E9C-4499-B32B-3BC3E3CDC580}"/>
              </a:ext>
            </a:extLst>
          </p:cNvPr>
          <p:cNvSpPr/>
          <p:nvPr/>
        </p:nvSpPr>
        <p:spPr>
          <a:xfrm>
            <a:off x="2678105" y="3871960"/>
            <a:ext cx="2440439" cy="31521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870D432-AFE4-448F-A8EA-598C750225F7}"/>
              </a:ext>
            </a:extLst>
          </p:cNvPr>
          <p:cNvSpPr/>
          <p:nvPr/>
        </p:nvSpPr>
        <p:spPr>
          <a:xfrm>
            <a:off x="2684864" y="5085054"/>
            <a:ext cx="2424277" cy="2929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Dense</a:t>
            </a:r>
            <a:endParaRPr lang="ko-KR" altLang="en-US" sz="14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15FB143-B938-409D-AFA1-8D2B3BC0B39F}"/>
              </a:ext>
            </a:extLst>
          </p:cNvPr>
          <p:cNvSpPr/>
          <p:nvPr/>
        </p:nvSpPr>
        <p:spPr>
          <a:xfrm>
            <a:off x="2668702" y="5685780"/>
            <a:ext cx="2449842" cy="292903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AD2DC-AB6D-41F0-B5DB-38DF8E845619}"/>
              </a:ext>
            </a:extLst>
          </p:cNvPr>
          <p:cNvSpPr txBox="1"/>
          <p:nvPr/>
        </p:nvSpPr>
        <p:spPr>
          <a:xfrm>
            <a:off x="3440170" y="6156760"/>
            <a:ext cx="1066046" cy="371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VGG19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DFED4A-EBBE-4D70-BC0B-AF745EB271D6}"/>
              </a:ext>
            </a:extLst>
          </p:cNvPr>
          <p:cNvSpPr/>
          <p:nvPr/>
        </p:nvSpPr>
        <p:spPr>
          <a:xfrm>
            <a:off x="2684864" y="4194484"/>
            <a:ext cx="2440439" cy="29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Max-pooling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5EC192-424F-4F61-9CB9-537062A0784E}"/>
              </a:ext>
            </a:extLst>
          </p:cNvPr>
          <p:cNvSpPr/>
          <p:nvPr/>
        </p:nvSpPr>
        <p:spPr>
          <a:xfrm>
            <a:off x="2678105" y="4482633"/>
            <a:ext cx="2440439" cy="2929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Flatten</a:t>
            </a:r>
            <a:endParaRPr lang="ko-KR" altLang="en-US" sz="1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9C3E49-CEA1-402D-8B58-12BB2EA1CDD6}"/>
              </a:ext>
            </a:extLst>
          </p:cNvPr>
          <p:cNvSpPr/>
          <p:nvPr/>
        </p:nvSpPr>
        <p:spPr>
          <a:xfrm>
            <a:off x="2678105" y="4789277"/>
            <a:ext cx="2440439" cy="2929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Dense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166F0B-DC7F-493F-B19E-4AB6D547A29F}"/>
              </a:ext>
            </a:extLst>
          </p:cNvPr>
          <p:cNvSpPr/>
          <p:nvPr/>
        </p:nvSpPr>
        <p:spPr>
          <a:xfrm>
            <a:off x="5733946" y="5187362"/>
            <a:ext cx="2324896" cy="2446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Dense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F86E20-730F-4D07-95B0-682B113F667A}"/>
              </a:ext>
            </a:extLst>
          </p:cNvPr>
          <p:cNvSpPr/>
          <p:nvPr/>
        </p:nvSpPr>
        <p:spPr>
          <a:xfrm>
            <a:off x="5748739" y="5709890"/>
            <a:ext cx="2324896" cy="244682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7D4FF9-ACD7-4849-BAC0-5EF52E6F7FB8}"/>
              </a:ext>
            </a:extLst>
          </p:cNvPr>
          <p:cNvSpPr/>
          <p:nvPr/>
        </p:nvSpPr>
        <p:spPr>
          <a:xfrm>
            <a:off x="5749556" y="763628"/>
            <a:ext cx="2323263" cy="295537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Input</a:t>
            </a:r>
            <a:endParaRPr lang="ko-KR" altLang="en-US" sz="14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C12DB0-BFA0-4D4C-9FAB-3E5CBD204B4D}"/>
              </a:ext>
            </a:extLst>
          </p:cNvPr>
          <p:cNvSpPr/>
          <p:nvPr/>
        </p:nvSpPr>
        <p:spPr>
          <a:xfrm>
            <a:off x="5749554" y="1357964"/>
            <a:ext cx="2318933" cy="29553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00ED265-19D0-44B5-AEC0-27826DC131CF}"/>
              </a:ext>
            </a:extLst>
          </p:cNvPr>
          <p:cNvSpPr/>
          <p:nvPr/>
        </p:nvSpPr>
        <p:spPr>
          <a:xfrm>
            <a:off x="5731041" y="2247661"/>
            <a:ext cx="2323263" cy="295537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dirty="0" err="1">
                <a:solidFill>
                  <a:schemeClr val="bg1"/>
                </a:solidFill>
                <a:effectLst/>
                <a:latin typeface="-apple-system"/>
              </a:rPr>
              <a:t>BatchNormalization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E85E876-A1D4-4A79-B510-BCC62B5454E0}"/>
              </a:ext>
            </a:extLst>
          </p:cNvPr>
          <p:cNvSpPr/>
          <p:nvPr/>
        </p:nvSpPr>
        <p:spPr>
          <a:xfrm>
            <a:off x="5743926" y="5444722"/>
            <a:ext cx="2323263" cy="24688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Soft max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13A67B-C32E-452A-B085-031DBE1E243C}"/>
              </a:ext>
            </a:extLst>
          </p:cNvPr>
          <p:cNvSpPr txBox="1"/>
          <p:nvPr/>
        </p:nvSpPr>
        <p:spPr>
          <a:xfrm>
            <a:off x="6227773" y="6160069"/>
            <a:ext cx="221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ResNet101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66273B-4080-473C-BCA7-19EE20F92595}"/>
              </a:ext>
            </a:extLst>
          </p:cNvPr>
          <p:cNvSpPr/>
          <p:nvPr/>
        </p:nvSpPr>
        <p:spPr>
          <a:xfrm>
            <a:off x="6887006" y="2842136"/>
            <a:ext cx="1170902" cy="16748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7AE5B2-ACD8-4005-9F42-43221FA7EFD3}"/>
              </a:ext>
            </a:extLst>
          </p:cNvPr>
          <p:cNvSpPr/>
          <p:nvPr/>
        </p:nvSpPr>
        <p:spPr>
          <a:xfrm>
            <a:off x="6889867" y="3025281"/>
            <a:ext cx="1170902" cy="145555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BN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8DE9D22-AD0D-4EE4-9BF2-13C650605E2B}"/>
              </a:ext>
            </a:extLst>
          </p:cNvPr>
          <p:cNvSpPr/>
          <p:nvPr/>
        </p:nvSpPr>
        <p:spPr>
          <a:xfrm>
            <a:off x="6881978" y="3185458"/>
            <a:ext cx="1170902" cy="155645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A7BEF7-A65D-441C-A065-0221483F7148}"/>
              </a:ext>
            </a:extLst>
          </p:cNvPr>
          <p:cNvSpPr/>
          <p:nvPr/>
        </p:nvSpPr>
        <p:spPr>
          <a:xfrm>
            <a:off x="8831839" y="756160"/>
            <a:ext cx="2402529" cy="291193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Input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71312-E89D-46B6-B2B4-C2F07302EF70}"/>
              </a:ext>
            </a:extLst>
          </p:cNvPr>
          <p:cNvSpPr txBox="1"/>
          <p:nvPr/>
        </p:nvSpPr>
        <p:spPr>
          <a:xfrm>
            <a:off x="9371769" y="6084278"/>
            <a:ext cx="19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InceptionV3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9B3165-9165-4F56-9015-F25DF4666C1B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C03ACC-0677-45B2-9FAD-DC2E99A9516B}"/>
              </a:ext>
            </a:extLst>
          </p:cNvPr>
          <p:cNvSpPr/>
          <p:nvPr/>
        </p:nvSpPr>
        <p:spPr>
          <a:xfrm>
            <a:off x="212815" y="946517"/>
            <a:ext cx="1273217" cy="846590"/>
          </a:xfrm>
          <a:prstGeom prst="rect">
            <a:avLst/>
          </a:prstGeom>
          <a:noFill/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C829D5F1-3DC8-48D4-86D3-D5F2FF73AD08}"/>
              </a:ext>
            </a:extLst>
          </p:cNvPr>
          <p:cNvSpPr/>
          <p:nvPr/>
        </p:nvSpPr>
        <p:spPr>
          <a:xfrm>
            <a:off x="360221" y="760268"/>
            <a:ext cx="978408" cy="3550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A06B0-A49E-4705-918A-87CDC1C2F6E4}"/>
              </a:ext>
            </a:extLst>
          </p:cNvPr>
          <p:cNvSpPr txBox="1"/>
          <p:nvPr/>
        </p:nvSpPr>
        <p:spPr>
          <a:xfrm>
            <a:off x="149154" y="1125948"/>
            <a:ext cx="140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collection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809204-67D4-48B2-8924-886DE88AF774}"/>
              </a:ext>
            </a:extLst>
          </p:cNvPr>
          <p:cNvSpPr/>
          <p:nvPr/>
        </p:nvSpPr>
        <p:spPr>
          <a:xfrm>
            <a:off x="196847" y="2135775"/>
            <a:ext cx="1273217" cy="846590"/>
          </a:xfrm>
          <a:prstGeom prst="rect">
            <a:avLst/>
          </a:prstGeom>
          <a:noFill/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44C1B7C6-D7BC-49E0-BC70-782314706893}"/>
              </a:ext>
            </a:extLst>
          </p:cNvPr>
          <p:cNvSpPr/>
          <p:nvPr/>
        </p:nvSpPr>
        <p:spPr>
          <a:xfrm>
            <a:off x="344253" y="1949525"/>
            <a:ext cx="978408" cy="3550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15995C-273A-4F1A-914E-B252CD5820F0}"/>
              </a:ext>
            </a:extLst>
          </p:cNvPr>
          <p:cNvSpPr txBox="1"/>
          <p:nvPr/>
        </p:nvSpPr>
        <p:spPr>
          <a:xfrm>
            <a:off x="85527" y="2340582"/>
            <a:ext cx="1495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preprocessing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82D376-0985-4537-AEA1-6E4F96A0686D}"/>
              </a:ext>
            </a:extLst>
          </p:cNvPr>
          <p:cNvSpPr/>
          <p:nvPr/>
        </p:nvSpPr>
        <p:spPr>
          <a:xfrm>
            <a:off x="196846" y="3262725"/>
            <a:ext cx="1273217" cy="688342"/>
          </a:xfrm>
          <a:prstGeom prst="rect">
            <a:avLst/>
          </a:prstGeom>
          <a:noFill/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C03624D7-A84F-46BE-A335-67DB45427270}"/>
              </a:ext>
            </a:extLst>
          </p:cNvPr>
          <p:cNvSpPr/>
          <p:nvPr/>
        </p:nvSpPr>
        <p:spPr>
          <a:xfrm>
            <a:off x="344252" y="3076475"/>
            <a:ext cx="978408" cy="3550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F99B88-D4CB-4719-B52E-150FCF639D28}"/>
              </a:ext>
            </a:extLst>
          </p:cNvPr>
          <p:cNvSpPr txBox="1"/>
          <p:nvPr/>
        </p:nvSpPr>
        <p:spPr>
          <a:xfrm>
            <a:off x="417640" y="3506612"/>
            <a:ext cx="78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0842B6-128F-4C07-9070-0A0220AA432F}"/>
              </a:ext>
            </a:extLst>
          </p:cNvPr>
          <p:cNvSpPr/>
          <p:nvPr/>
        </p:nvSpPr>
        <p:spPr>
          <a:xfrm>
            <a:off x="207443" y="4256591"/>
            <a:ext cx="1273217" cy="846591"/>
          </a:xfrm>
          <a:prstGeom prst="rect">
            <a:avLst/>
          </a:prstGeom>
          <a:noFill/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3C9EC8D9-316B-406B-A583-BD034C885BD9}"/>
              </a:ext>
            </a:extLst>
          </p:cNvPr>
          <p:cNvSpPr/>
          <p:nvPr/>
        </p:nvSpPr>
        <p:spPr>
          <a:xfrm>
            <a:off x="354849" y="4070341"/>
            <a:ext cx="978408" cy="3550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Step 4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3F0FD6-0C78-4CB4-9FFF-0A837CFAA77E}"/>
              </a:ext>
            </a:extLst>
          </p:cNvPr>
          <p:cNvSpPr txBox="1"/>
          <p:nvPr/>
        </p:nvSpPr>
        <p:spPr>
          <a:xfrm>
            <a:off x="280556" y="4413009"/>
            <a:ext cx="119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Model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</a:rPr>
              <a:t>learning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325D37-82D8-4769-8C06-A8ACD9351D6E}"/>
              </a:ext>
            </a:extLst>
          </p:cNvPr>
          <p:cNvSpPr/>
          <p:nvPr/>
        </p:nvSpPr>
        <p:spPr>
          <a:xfrm>
            <a:off x="212815" y="5499446"/>
            <a:ext cx="1273217" cy="846591"/>
          </a:xfrm>
          <a:prstGeom prst="rect">
            <a:avLst/>
          </a:prstGeom>
          <a:noFill/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각형 44">
            <a:extLst>
              <a:ext uri="{FF2B5EF4-FFF2-40B4-BE49-F238E27FC236}">
                <a16:creationId xmlns:a16="http://schemas.microsoft.com/office/drawing/2014/main" id="{A4F82DC0-FBE5-48ED-8596-7B5F917DD111}"/>
              </a:ext>
            </a:extLst>
          </p:cNvPr>
          <p:cNvSpPr/>
          <p:nvPr/>
        </p:nvSpPr>
        <p:spPr>
          <a:xfrm>
            <a:off x="360221" y="5313196"/>
            <a:ext cx="978408" cy="3550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1F1E1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Step 5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5B264D-9CE3-4542-A460-59E35F002445}"/>
              </a:ext>
            </a:extLst>
          </p:cNvPr>
          <p:cNvSpPr txBox="1"/>
          <p:nvPr/>
        </p:nvSpPr>
        <p:spPr>
          <a:xfrm>
            <a:off x="148377" y="5683958"/>
            <a:ext cx="143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evaluation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98E558-89BA-4A87-A732-CAF099A89F0D}"/>
              </a:ext>
            </a:extLst>
          </p:cNvPr>
          <p:cNvSpPr/>
          <p:nvPr/>
        </p:nvSpPr>
        <p:spPr>
          <a:xfrm>
            <a:off x="0" y="0"/>
            <a:ext cx="12192000" cy="478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8A86C-7ADA-43F4-92F8-6C69E5DD9544}"/>
              </a:ext>
            </a:extLst>
          </p:cNvPr>
          <p:cNvSpPr txBox="1"/>
          <p:nvPr/>
        </p:nvSpPr>
        <p:spPr>
          <a:xfrm>
            <a:off x="7479753" y="112246"/>
            <a:ext cx="57572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sz="1400" dirty="0">
                <a:solidFill>
                  <a:srgbClr val="343434"/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MODELLING PROCESS |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9D2AA78-0B49-472E-9EA5-7C5EFA7C2C71}"/>
              </a:ext>
            </a:extLst>
          </p:cNvPr>
          <p:cNvSpPr/>
          <p:nvPr/>
        </p:nvSpPr>
        <p:spPr>
          <a:xfrm>
            <a:off x="3887667" y="3317031"/>
            <a:ext cx="125957" cy="1259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ADC0FE90-C0B8-476C-915E-3242F63F5AFE}"/>
              </a:ext>
            </a:extLst>
          </p:cNvPr>
          <p:cNvSpPr/>
          <p:nvPr/>
        </p:nvSpPr>
        <p:spPr>
          <a:xfrm>
            <a:off x="3886850" y="3464927"/>
            <a:ext cx="125957" cy="1259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75CBE22-FA29-4317-B0D3-E672E3CA086C}"/>
              </a:ext>
            </a:extLst>
          </p:cNvPr>
          <p:cNvSpPr/>
          <p:nvPr/>
        </p:nvSpPr>
        <p:spPr>
          <a:xfrm>
            <a:off x="3888716" y="3622231"/>
            <a:ext cx="125957" cy="1259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DADA650-0210-454F-9F4B-D46250AB6AF5}"/>
              </a:ext>
            </a:extLst>
          </p:cNvPr>
          <p:cNvSpPr/>
          <p:nvPr/>
        </p:nvSpPr>
        <p:spPr>
          <a:xfrm>
            <a:off x="2684865" y="5380343"/>
            <a:ext cx="2433680" cy="29553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Soft max</a:t>
            </a:r>
            <a:endParaRPr lang="ko-KR" altLang="en-US" sz="14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7A2F3AB-F2C3-468F-BE79-91D59B6593E6}"/>
              </a:ext>
            </a:extLst>
          </p:cNvPr>
          <p:cNvSpPr/>
          <p:nvPr/>
        </p:nvSpPr>
        <p:spPr>
          <a:xfrm>
            <a:off x="5734763" y="2549214"/>
            <a:ext cx="2323263" cy="29119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868D81C-BD46-468F-89C8-3FEF44926C8E}"/>
              </a:ext>
            </a:extLst>
          </p:cNvPr>
          <p:cNvSpPr/>
          <p:nvPr/>
        </p:nvSpPr>
        <p:spPr>
          <a:xfrm>
            <a:off x="6868873" y="3954988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620D1C64-C77B-4E6B-A69E-6FF743C4E5D0}"/>
              </a:ext>
            </a:extLst>
          </p:cNvPr>
          <p:cNvSpPr/>
          <p:nvPr/>
        </p:nvSpPr>
        <p:spPr>
          <a:xfrm>
            <a:off x="6868056" y="4063856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69C74DF7-BFBB-4DD2-9652-AD4B1C60989A}"/>
              </a:ext>
            </a:extLst>
          </p:cNvPr>
          <p:cNvSpPr/>
          <p:nvPr/>
        </p:nvSpPr>
        <p:spPr>
          <a:xfrm>
            <a:off x="6868660" y="4171286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0C166F3-FFC7-4E2E-A507-993C4BAF4954}"/>
              </a:ext>
            </a:extLst>
          </p:cNvPr>
          <p:cNvSpPr/>
          <p:nvPr/>
        </p:nvSpPr>
        <p:spPr>
          <a:xfrm>
            <a:off x="5734523" y="4293752"/>
            <a:ext cx="2323263" cy="22341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0A8CC69-038C-44E9-8E53-6591AD78185D}"/>
              </a:ext>
            </a:extLst>
          </p:cNvPr>
          <p:cNvSpPr/>
          <p:nvPr/>
        </p:nvSpPr>
        <p:spPr>
          <a:xfrm>
            <a:off x="5734523" y="4518888"/>
            <a:ext cx="2323263" cy="199037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dirty="0" err="1">
                <a:solidFill>
                  <a:schemeClr val="bg1"/>
                </a:solidFill>
                <a:effectLst/>
                <a:latin typeface="-apple-system"/>
              </a:rPr>
              <a:t>BatchNormalization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B09212F-6BDB-4D73-979E-A305B948A705}"/>
              </a:ext>
            </a:extLst>
          </p:cNvPr>
          <p:cNvSpPr/>
          <p:nvPr/>
        </p:nvSpPr>
        <p:spPr>
          <a:xfrm>
            <a:off x="5734523" y="4730692"/>
            <a:ext cx="2323263" cy="220126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28B9BA-3D0A-4E63-8D54-E3956A75F697}"/>
              </a:ext>
            </a:extLst>
          </p:cNvPr>
          <p:cNvSpPr/>
          <p:nvPr/>
        </p:nvSpPr>
        <p:spPr>
          <a:xfrm>
            <a:off x="8824114" y="1054731"/>
            <a:ext cx="2402529" cy="29553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3X3 Convolution</a:t>
            </a:r>
            <a:endParaRPr lang="ko-KR" altLang="en-US" sz="14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B6E9C97-7763-4B5C-8B6E-D92BE6181616}"/>
              </a:ext>
            </a:extLst>
          </p:cNvPr>
          <p:cNvSpPr/>
          <p:nvPr/>
        </p:nvSpPr>
        <p:spPr>
          <a:xfrm>
            <a:off x="8824119" y="1371482"/>
            <a:ext cx="2402529" cy="295537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dirty="0" err="1">
                <a:solidFill>
                  <a:schemeClr val="bg1"/>
                </a:solidFill>
                <a:effectLst/>
                <a:latin typeface="-apple-system"/>
              </a:rPr>
              <a:t>BatchNormalization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10E8387-A3C8-40F3-978A-5645A152D8B9}"/>
              </a:ext>
            </a:extLst>
          </p:cNvPr>
          <p:cNvSpPr/>
          <p:nvPr/>
        </p:nvSpPr>
        <p:spPr>
          <a:xfrm>
            <a:off x="8831838" y="1665168"/>
            <a:ext cx="2402529" cy="29119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Relu</a:t>
            </a:r>
            <a:endParaRPr lang="ko-KR" altLang="en-US" sz="1200" b="1" dirty="0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D93A0E1B-45C0-46C0-9742-545CDC8D2235}"/>
              </a:ext>
            </a:extLst>
          </p:cNvPr>
          <p:cNvSpPr/>
          <p:nvPr/>
        </p:nvSpPr>
        <p:spPr>
          <a:xfrm>
            <a:off x="10031611" y="2066155"/>
            <a:ext cx="80557" cy="805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3FDB3879-B4AF-40E1-9596-B79A2B889873}"/>
              </a:ext>
            </a:extLst>
          </p:cNvPr>
          <p:cNvSpPr/>
          <p:nvPr/>
        </p:nvSpPr>
        <p:spPr>
          <a:xfrm>
            <a:off x="10030794" y="2175023"/>
            <a:ext cx="80557" cy="805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EFB43972-B2FC-4D13-9BB0-B2C0365A1A43}"/>
              </a:ext>
            </a:extLst>
          </p:cNvPr>
          <p:cNvSpPr/>
          <p:nvPr/>
        </p:nvSpPr>
        <p:spPr>
          <a:xfrm>
            <a:off x="10031398" y="2282453"/>
            <a:ext cx="80557" cy="8055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E4235AE-5F9B-465D-8DB3-084B4FFB78C9}"/>
              </a:ext>
            </a:extLst>
          </p:cNvPr>
          <p:cNvSpPr/>
          <p:nvPr/>
        </p:nvSpPr>
        <p:spPr>
          <a:xfrm>
            <a:off x="8835999" y="2502911"/>
            <a:ext cx="2390818" cy="29119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Max-pooling</a:t>
            </a:r>
            <a:endParaRPr lang="ko-KR" altLang="en-US" sz="1200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ACF419F-12F0-4DDB-B51C-D64CC83A70DF}"/>
              </a:ext>
            </a:extLst>
          </p:cNvPr>
          <p:cNvSpPr/>
          <p:nvPr/>
        </p:nvSpPr>
        <p:spPr>
          <a:xfrm>
            <a:off x="8835999" y="2809595"/>
            <a:ext cx="638647" cy="28328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D89783A-E30F-4834-A445-50E4C6DB3643}"/>
              </a:ext>
            </a:extLst>
          </p:cNvPr>
          <p:cNvSpPr/>
          <p:nvPr/>
        </p:nvSpPr>
        <p:spPr>
          <a:xfrm>
            <a:off x="9483472" y="2818754"/>
            <a:ext cx="558064" cy="27703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5839654-F541-4383-B2F2-FCC0B668D7DE}"/>
              </a:ext>
            </a:extLst>
          </p:cNvPr>
          <p:cNvSpPr/>
          <p:nvPr/>
        </p:nvSpPr>
        <p:spPr>
          <a:xfrm>
            <a:off x="10031611" y="2814397"/>
            <a:ext cx="561439" cy="27911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1B41686-1677-4903-862C-1FCEF274072B}"/>
              </a:ext>
            </a:extLst>
          </p:cNvPr>
          <p:cNvSpPr/>
          <p:nvPr/>
        </p:nvSpPr>
        <p:spPr>
          <a:xfrm>
            <a:off x="8827052" y="3686673"/>
            <a:ext cx="2399765" cy="30542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Concatenate</a:t>
            </a:r>
            <a:endParaRPr lang="ko-KR" altLang="en-US" sz="16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C50063D-936E-4DEE-A3DD-58987E658460}"/>
              </a:ext>
            </a:extLst>
          </p:cNvPr>
          <p:cNvSpPr/>
          <p:nvPr/>
        </p:nvSpPr>
        <p:spPr>
          <a:xfrm>
            <a:off x="8824119" y="3095129"/>
            <a:ext cx="647315" cy="291847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BN</a:t>
            </a:r>
            <a:endParaRPr lang="ko-KR" altLang="en-US" sz="1400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4EC4722-2606-45D0-A372-F1885CA6204E}"/>
              </a:ext>
            </a:extLst>
          </p:cNvPr>
          <p:cNvSpPr/>
          <p:nvPr/>
        </p:nvSpPr>
        <p:spPr>
          <a:xfrm>
            <a:off x="9483315" y="3104035"/>
            <a:ext cx="554976" cy="29129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BN</a:t>
            </a:r>
            <a:endParaRPr lang="ko-KR" altLang="en-US" sz="14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35EB0DA-4839-4D10-B9F8-6C5DC477DB75}"/>
              </a:ext>
            </a:extLst>
          </p:cNvPr>
          <p:cNvSpPr/>
          <p:nvPr/>
        </p:nvSpPr>
        <p:spPr>
          <a:xfrm>
            <a:off x="10038292" y="3100034"/>
            <a:ext cx="549484" cy="294351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BN</a:t>
            </a:r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DC0C7A1-E575-4752-9AB7-FE5CE0A5C4A0}"/>
              </a:ext>
            </a:extLst>
          </p:cNvPr>
          <p:cNvSpPr/>
          <p:nvPr/>
        </p:nvSpPr>
        <p:spPr>
          <a:xfrm>
            <a:off x="8824119" y="3392435"/>
            <a:ext cx="656335" cy="291847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F0E6E5F-4B05-48AE-8E3B-85E0953EF32E}"/>
              </a:ext>
            </a:extLst>
          </p:cNvPr>
          <p:cNvSpPr/>
          <p:nvPr/>
        </p:nvSpPr>
        <p:spPr>
          <a:xfrm>
            <a:off x="9480330" y="3401341"/>
            <a:ext cx="558099" cy="27973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F8F1C49-1659-4289-9A97-CBE4488E3CD6}"/>
              </a:ext>
            </a:extLst>
          </p:cNvPr>
          <p:cNvSpPr/>
          <p:nvPr/>
        </p:nvSpPr>
        <p:spPr>
          <a:xfrm>
            <a:off x="10023932" y="3397340"/>
            <a:ext cx="564149" cy="294351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60AFBCA-597F-4FCC-9DF8-61E348EF3657}"/>
              </a:ext>
            </a:extLst>
          </p:cNvPr>
          <p:cNvSpPr/>
          <p:nvPr/>
        </p:nvSpPr>
        <p:spPr>
          <a:xfrm>
            <a:off x="10606965" y="2808378"/>
            <a:ext cx="624880" cy="31673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00885BD-1901-4113-95BE-F112ED580C49}"/>
              </a:ext>
            </a:extLst>
          </p:cNvPr>
          <p:cNvSpPr/>
          <p:nvPr/>
        </p:nvSpPr>
        <p:spPr>
          <a:xfrm>
            <a:off x="10601937" y="3113099"/>
            <a:ext cx="624880" cy="275267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BN</a:t>
            </a:r>
            <a:endParaRPr lang="ko-KR" altLang="en-US" sz="1400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222F773-6B2C-42E7-AEFB-EF6241BD77A1}"/>
              </a:ext>
            </a:extLst>
          </p:cNvPr>
          <p:cNvSpPr/>
          <p:nvPr/>
        </p:nvSpPr>
        <p:spPr>
          <a:xfrm>
            <a:off x="10601937" y="3391321"/>
            <a:ext cx="624880" cy="294351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CF7F8038-AF7D-43C7-A604-D8929EBBA30D}"/>
              </a:ext>
            </a:extLst>
          </p:cNvPr>
          <p:cNvSpPr/>
          <p:nvPr/>
        </p:nvSpPr>
        <p:spPr>
          <a:xfrm>
            <a:off x="10061438" y="4108631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9AF6B622-26EC-4236-B85C-BC3D15D54C1F}"/>
              </a:ext>
            </a:extLst>
          </p:cNvPr>
          <p:cNvSpPr/>
          <p:nvPr/>
        </p:nvSpPr>
        <p:spPr>
          <a:xfrm>
            <a:off x="10060621" y="4217499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1DECE1AE-0B0E-4516-BCF8-1D9C08C09AD2}"/>
              </a:ext>
            </a:extLst>
          </p:cNvPr>
          <p:cNvSpPr/>
          <p:nvPr/>
        </p:nvSpPr>
        <p:spPr>
          <a:xfrm>
            <a:off x="10061225" y="4324929"/>
            <a:ext cx="71940" cy="71940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FF0BFB5-F398-4CC1-90DE-B493CCA41AE6}"/>
              </a:ext>
            </a:extLst>
          </p:cNvPr>
          <p:cNvSpPr/>
          <p:nvPr/>
        </p:nvSpPr>
        <p:spPr>
          <a:xfrm>
            <a:off x="8827052" y="4451935"/>
            <a:ext cx="2399765" cy="30542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Concatenate</a:t>
            </a:r>
            <a:endParaRPr lang="ko-KR" altLang="en-US" sz="1600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AC37C8F-5B48-4FCD-8606-C3102DEBDBCE}"/>
              </a:ext>
            </a:extLst>
          </p:cNvPr>
          <p:cNvSpPr/>
          <p:nvPr/>
        </p:nvSpPr>
        <p:spPr>
          <a:xfrm>
            <a:off x="8828853" y="5068231"/>
            <a:ext cx="2405514" cy="2929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Dense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474BD67-8B90-4DDC-A604-DE6427373159}"/>
              </a:ext>
            </a:extLst>
          </p:cNvPr>
          <p:cNvSpPr/>
          <p:nvPr/>
        </p:nvSpPr>
        <p:spPr>
          <a:xfrm>
            <a:off x="8835999" y="5380343"/>
            <a:ext cx="2390644" cy="29553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Soft max</a:t>
            </a:r>
            <a:endParaRPr lang="ko-KR" altLang="en-US" sz="1400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F595EF4-D669-463C-BFA0-A339213CEF7D}"/>
              </a:ext>
            </a:extLst>
          </p:cNvPr>
          <p:cNvSpPr/>
          <p:nvPr/>
        </p:nvSpPr>
        <p:spPr>
          <a:xfrm>
            <a:off x="8835999" y="5686390"/>
            <a:ext cx="2398368" cy="292903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00B72C1-0CE1-40E3-ACBD-D158F1E7BD26}"/>
              </a:ext>
            </a:extLst>
          </p:cNvPr>
          <p:cNvSpPr/>
          <p:nvPr/>
        </p:nvSpPr>
        <p:spPr>
          <a:xfrm>
            <a:off x="8834771" y="4762184"/>
            <a:ext cx="2399596" cy="295537"/>
          </a:xfrm>
          <a:prstGeom prst="roundRect">
            <a:avLst/>
          </a:prstGeom>
          <a:solidFill>
            <a:srgbClr val="7F6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Global Average-pooling</a:t>
            </a:r>
            <a:endParaRPr lang="ko-KR" altLang="en-US" sz="1400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1F6A344-EB3D-4D91-B746-27330E997AEF}"/>
              </a:ext>
            </a:extLst>
          </p:cNvPr>
          <p:cNvSpPr/>
          <p:nvPr/>
        </p:nvSpPr>
        <p:spPr>
          <a:xfrm>
            <a:off x="5749555" y="1060308"/>
            <a:ext cx="2318933" cy="291193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ZeroPadding</a:t>
            </a:r>
            <a:endParaRPr lang="ko-KR" altLang="en-US" sz="12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1269D84-62EC-45BD-83E6-5E50E1EE8B04}"/>
              </a:ext>
            </a:extLst>
          </p:cNvPr>
          <p:cNvSpPr/>
          <p:nvPr/>
        </p:nvSpPr>
        <p:spPr>
          <a:xfrm>
            <a:off x="5741835" y="1653646"/>
            <a:ext cx="2318933" cy="291193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ZeroPadding</a:t>
            </a:r>
            <a:endParaRPr lang="ko-KR" altLang="en-US" sz="1200" b="1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6478984-A119-467F-A443-78FBFA58AF75}"/>
              </a:ext>
            </a:extLst>
          </p:cNvPr>
          <p:cNvSpPr/>
          <p:nvPr/>
        </p:nvSpPr>
        <p:spPr>
          <a:xfrm>
            <a:off x="5731041" y="1943540"/>
            <a:ext cx="2336148" cy="29119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Max-pooling</a:t>
            </a:r>
            <a:endParaRPr lang="ko-KR" altLang="en-US" sz="12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956B94E-38B9-47F8-B422-CE2B984D86EB}"/>
              </a:ext>
            </a:extLst>
          </p:cNvPr>
          <p:cNvSpPr/>
          <p:nvPr/>
        </p:nvSpPr>
        <p:spPr>
          <a:xfrm>
            <a:off x="6887006" y="3351257"/>
            <a:ext cx="1170902" cy="153976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Zero</a:t>
            </a:r>
            <a:endParaRPr lang="ko-KR" altLang="en-US" sz="1200" b="1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7FB9F2B-B93E-4C80-97C9-233AC414D83F}"/>
              </a:ext>
            </a:extLst>
          </p:cNvPr>
          <p:cNvSpPr/>
          <p:nvPr/>
        </p:nvSpPr>
        <p:spPr>
          <a:xfrm>
            <a:off x="6887006" y="3499235"/>
            <a:ext cx="1170902" cy="16748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5697A14-587D-42E7-A9A3-82296C21D1CE}"/>
              </a:ext>
            </a:extLst>
          </p:cNvPr>
          <p:cNvSpPr/>
          <p:nvPr/>
        </p:nvSpPr>
        <p:spPr>
          <a:xfrm>
            <a:off x="5749554" y="3491258"/>
            <a:ext cx="1137451" cy="17823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EBC734F-AB5C-46BB-A98F-B9624AEE1C1C}"/>
              </a:ext>
            </a:extLst>
          </p:cNvPr>
          <p:cNvSpPr/>
          <p:nvPr/>
        </p:nvSpPr>
        <p:spPr>
          <a:xfrm>
            <a:off x="5749555" y="3676372"/>
            <a:ext cx="2300260" cy="22425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Add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BEFF01CA-B9DD-47B2-8DB8-08750A417AC9}"/>
              </a:ext>
            </a:extLst>
          </p:cNvPr>
          <p:cNvSpPr/>
          <p:nvPr/>
        </p:nvSpPr>
        <p:spPr>
          <a:xfrm>
            <a:off x="6233045" y="2913746"/>
            <a:ext cx="125958" cy="125958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CF4BABD3-7FD2-4279-90E8-F4E796FF6A7F}"/>
              </a:ext>
            </a:extLst>
          </p:cNvPr>
          <p:cNvSpPr/>
          <p:nvPr/>
        </p:nvSpPr>
        <p:spPr>
          <a:xfrm>
            <a:off x="6233045" y="3083994"/>
            <a:ext cx="125958" cy="125958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57727B5B-B58F-4C0D-8554-4B5BBF4913FA}"/>
              </a:ext>
            </a:extLst>
          </p:cNvPr>
          <p:cNvSpPr/>
          <p:nvPr/>
        </p:nvSpPr>
        <p:spPr>
          <a:xfrm>
            <a:off x="6227773" y="3263350"/>
            <a:ext cx="125958" cy="125958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E46DB4D-0D27-4E75-B8A7-3CF649A63060}"/>
              </a:ext>
            </a:extLst>
          </p:cNvPr>
          <p:cNvSpPr/>
          <p:nvPr/>
        </p:nvSpPr>
        <p:spPr>
          <a:xfrm>
            <a:off x="5734523" y="4950818"/>
            <a:ext cx="2323263" cy="2214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Flatten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7951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0C040DBD-B52A-472B-94CD-44F9EE0CCDF3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071266-E69B-46C7-A1FB-DD83F0F2FAB7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6A756B3-9F5A-4ACC-82F1-85154A44631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각형 55">
              <a:extLst>
                <a:ext uri="{FF2B5EF4-FFF2-40B4-BE49-F238E27FC236}">
                  <a16:creationId xmlns:a16="http://schemas.microsoft.com/office/drawing/2014/main" id="{74A8384C-16F6-4586-A199-DBF3A1324C60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2AF545-B638-47E1-9043-DA265132A15C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5CB1FC3-9152-4EFF-B800-FFEB03BFB042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4440654-C4B8-4D89-9506-93B9AE8B60D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화살표: 오각형 61">
              <a:extLst>
                <a:ext uri="{FF2B5EF4-FFF2-40B4-BE49-F238E27FC236}">
                  <a16:creationId xmlns:a16="http://schemas.microsoft.com/office/drawing/2014/main" id="{C447D104-5D3A-4FED-88C2-EC1E39F4E49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D2FDCB-A818-419C-BDFC-7F7446467772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F7AA82B-4F7D-475D-8C29-E9BA7FC99FCF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07F2FDE-12EE-4573-BFC3-1E568982695F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각형 65">
              <a:extLst>
                <a:ext uri="{FF2B5EF4-FFF2-40B4-BE49-F238E27FC236}">
                  <a16:creationId xmlns:a16="http://schemas.microsoft.com/office/drawing/2014/main" id="{71E2F267-9219-4842-B7B2-861748FD39B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F1488D8-E251-4497-AF5C-9449FF2E7B13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C7F93CF-2732-4234-A69F-543C66653B3F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0EA412-46A0-4291-8794-DF96BE932C0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화살표: 오각형 69">
              <a:extLst>
                <a:ext uri="{FF2B5EF4-FFF2-40B4-BE49-F238E27FC236}">
                  <a16:creationId xmlns:a16="http://schemas.microsoft.com/office/drawing/2014/main" id="{20B1E5D4-583D-42CB-8C5F-9732F7208B9C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4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19B2C-F8A8-42C5-80A3-0AD8722CAE2A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learning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FFB1D18-0718-4834-974B-8E150F52AD94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13487DE-6F10-44AC-BA07-B27AB8086F7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각형 87">
              <a:extLst>
                <a:ext uri="{FF2B5EF4-FFF2-40B4-BE49-F238E27FC236}">
                  <a16:creationId xmlns:a16="http://schemas.microsoft.com/office/drawing/2014/main" id="{3352A7AF-E95B-4D37-AEBC-9F30FF5EC71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0D1CFF3-7C70-49EB-BA9A-6E83B0231355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evaluation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0CB9CE-78C2-493C-A870-DA4A601147B2}"/>
              </a:ext>
            </a:extLst>
          </p:cNvPr>
          <p:cNvGrpSpPr/>
          <p:nvPr/>
        </p:nvGrpSpPr>
        <p:grpSpPr>
          <a:xfrm>
            <a:off x="3139720" y="904225"/>
            <a:ext cx="2354094" cy="2445613"/>
            <a:chOff x="2683787" y="913345"/>
            <a:chExt cx="2354094" cy="244561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9B930D3-AA56-4C8C-AE51-B3C30AB240D3}"/>
                </a:ext>
              </a:extLst>
            </p:cNvPr>
            <p:cNvGrpSpPr/>
            <p:nvPr/>
          </p:nvGrpSpPr>
          <p:grpSpPr>
            <a:xfrm>
              <a:off x="2683787" y="913345"/>
              <a:ext cx="2353313" cy="2445613"/>
              <a:chOff x="2337443" y="783993"/>
              <a:chExt cx="2596744" cy="2431335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AF37D54E-99D4-43E3-BD49-01BF80AE6405}"/>
                  </a:ext>
                </a:extLst>
              </p:cNvPr>
              <p:cNvSpPr/>
              <p:nvPr/>
            </p:nvSpPr>
            <p:spPr>
              <a:xfrm>
                <a:off x="2360951" y="783993"/>
                <a:ext cx="2573236" cy="291193"/>
              </a:xfrm>
              <a:prstGeom prst="roundRect">
                <a:avLst/>
              </a:prstGeom>
              <a:solidFill>
                <a:srgbClr val="00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Input</a:t>
                </a:r>
                <a:endParaRPr lang="ko-KR" altLang="en-US" sz="1400" dirty="0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A950BB3-4990-404E-9499-4C90560A9E52}"/>
                  </a:ext>
                </a:extLst>
              </p:cNvPr>
              <p:cNvSpPr/>
              <p:nvPr/>
            </p:nvSpPr>
            <p:spPr>
              <a:xfrm>
                <a:off x="2360951" y="2021663"/>
                <a:ext cx="2573226" cy="29119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Dense</a:t>
                </a:r>
                <a:endParaRPr lang="ko-KR" altLang="en-US" sz="1400" dirty="0"/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17440B2F-CAC6-4750-970E-247139A2A37B}"/>
                  </a:ext>
                </a:extLst>
              </p:cNvPr>
              <p:cNvSpPr/>
              <p:nvPr/>
            </p:nvSpPr>
            <p:spPr>
              <a:xfrm>
                <a:off x="2360951" y="2301490"/>
                <a:ext cx="2573226" cy="29119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Dense</a:t>
                </a:r>
                <a:endParaRPr lang="ko-KR" altLang="en-US" sz="1400" dirty="0"/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1E4B1E9E-9B06-4700-A922-628EC691023B}"/>
                  </a:ext>
                </a:extLst>
              </p:cNvPr>
              <p:cNvSpPr/>
              <p:nvPr/>
            </p:nvSpPr>
            <p:spPr>
              <a:xfrm>
                <a:off x="2337443" y="2924135"/>
                <a:ext cx="2596733" cy="29119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Output</a:t>
                </a:r>
                <a:endParaRPr lang="ko-KR" altLang="en-US" sz="1400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D603B6-1172-49AF-8F78-377D5D704C12}"/>
                </a:ext>
              </a:extLst>
            </p:cNvPr>
            <p:cNvSpPr/>
            <p:nvPr/>
          </p:nvSpPr>
          <p:spPr>
            <a:xfrm>
              <a:off x="2705881" y="1220791"/>
              <a:ext cx="2332000" cy="60409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layer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D0C8DD-941F-4CF7-B14B-D90808536F02}"/>
              </a:ext>
            </a:extLst>
          </p:cNvPr>
          <p:cNvGrpSpPr/>
          <p:nvPr/>
        </p:nvGrpSpPr>
        <p:grpSpPr>
          <a:xfrm>
            <a:off x="8627804" y="912968"/>
            <a:ext cx="2363954" cy="2436870"/>
            <a:chOff x="8004298" y="913345"/>
            <a:chExt cx="2363954" cy="243687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D96FF4D-5398-4336-A0E8-AB6DF65E47A5}"/>
                </a:ext>
              </a:extLst>
            </p:cNvPr>
            <p:cNvGrpSpPr/>
            <p:nvPr/>
          </p:nvGrpSpPr>
          <p:grpSpPr>
            <a:xfrm>
              <a:off x="8004298" y="913345"/>
              <a:ext cx="2363954" cy="2436870"/>
              <a:chOff x="2683797" y="913345"/>
              <a:chExt cx="2363954" cy="2436870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BB05839-C7D4-4B6C-9473-FA23647CE5D2}"/>
                  </a:ext>
                </a:extLst>
              </p:cNvPr>
              <p:cNvGrpSpPr/>
              <p:nvPr/>
            </p:nvGrpSpPr>
            <p:grpSpPr>
              <a:xfrm>
                <a:off x="2683797" y="913345"/>
                <a:ext cx="2363954" cy="2436870"/>
                <a:chOff x="2337454" y="783993"/>
                <a:chExt cx="2608486" cy="2422643"/>
              </a:xfrm>
            </p:grpSpPr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A6FE89D1-A4C7-4CAD-9A95-C196142BEABE}"/>
                    </a:ext>
                  </a:extLst>
                </p:cNvPr>
                <p:cNvSpPr/>
                <p:nvPr/>
              </p:nvSpPr>
              <p:spPr>
                <a:xfrm>
                  <a:off x="2337454" y="783993"/>
                  <a:ext cx="2596733" cy="291193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Input</a:t>
                  </a:r>
                  <a:endParaRPr lang="ko-KR" altLang="en-US" sz="1400" dirty="0"/>
                </a:p>
              </p:txBody>
            </p:sp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14A7073A-DAE5-4D62-A2B9-A3D29D8228EA}"/>
                    </a:ext>
                  </a:extLst>
                </p:cNvPr>
                <p:cNvSpPr/>
                <p:nvPr/>
              </p:nvSpPr>
              <p:spPr>
                <a:xfrm>
                  <a:off x="2349207" y="2915443"/>
                  <a:ext cx="2596733" cy="2911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Output</a:t>
                  </a:r>
                  <a:endParaRPr lang="ko-KR" altLang="en-US" sz="1400" dirty="0"/>
                </a:p>
              </p:txBody>
            </p:sp>
          </p:grp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EF06902E-E721-4C12-8CD2-1A219A9B7545}"/>
                  </a:ext>
                </a:extLst>
              </p:cNvPr>
              <p:cNvSpPr/>
              <p:nvPr/>
            </p:nvSpPr>
            <p:spPr>
              <a:xfrm>
                <a:off x="2705881" y="1220790"/>
                <a:ext cx="2332000" cy="920907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layer</a:t>
                </a:r>
                <a:endParaRPr lang="ko-KR" altLang="en-US" dirty="0"/>
              </a:p>
            </p:txBody>
          </p:sp>
        </p:grp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5475FA15-E063-41A8-A44A-EF4FA337FD32}"/>
                </a:ext>
              </a:extLst>
            </p:cNvPr>
            <p:cNvSpPr/>
            <p:nvPr/>
          </p:nvSpPr>
          <p:spPr>
            <a:xfrm>
              <a:off x="8026382" y="2723913"/>
              <a:ext cx="2332000" cy="31332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sigmoid</a:t>
              </a:r>
              <a:endParaRPr lang="ko-KR" altLang="en-US" dirty="0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7FD5A66-E6DF-4360-894F-456F8DDEFFB1}"/>
              </a:ext>
            </a:extLst>
          </p:cNvPr>
          <p:cNvSpPr/>
          <p:nvPr/>
        </p:nvSpPr>
        <p:spPr>
          <a:xfrm>
            <a:off x="5927635" y="2465511"/>
            <a:ext cx="2163279" cy="18711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B484D39-6F20-40D1-B5A8-88D30B377634}"/>
              </a:ext>
            </a:extLst>
          </p:cNvPr>
          <p:cNvSpPr txBox="1"/>
          <p:nvPr/>
        </p:nvSpPr>
        <p:spPr>
          <a:xfrm>
            <a:off x="8719826" y="4485070"/>
            <a:ext cx="2250103" cy="1192955"/>
          </a:xfrm>
          <a:prstGeom prst="rect">
            <a:avLst/>
          </a:prstGeom>
          <a:solidFill>
            <a:srgbClr val="1F1E1E">
              <a:alpha val="5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Batch size: 16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Step per epoch: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</a:rPr>
              <a:t>Epochs : 30</a:t>
            </a:r>
          </a:p>
        </p:txBody>
      </p:sp>
      <p:pic>
        <p:nvPicPr>
          <p:cNvPr id="120" name="그래픽 119" descr="전구 및 기어  윤곽선">
            <a:extLst>
              <a:ext uri="{FF2B5EF4-FFF2-40B4-BE49-F238E27FC236}">
                <a16:creationId xmlns:a16="http://schemas.microsoft.com/office/drawing/2014/main" id="{015DCCFB-E32F-46D3-8332-DF6964E1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7327" y="383169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A18DCC4D-29E2-4785-AFF7-AA2DEF9BC413}"/>
              </a:ext>
            </a:extLst>
          </p:cNvPr>
          <p:cNvSpPr txBox="1"/>
          <p:nvPr/>
        </p:nvSpPr>
        <p:spPr>
          <a:xfrm>
            <a:off x="3090275" y="4493642"/>
            <a:ext cx="2445028" cy="1152688"/>
          </a:xfrm>
          <a:prstGeom prst="rect">
            <a:avLst/>
          </a:prstGeom>
          <a:solidFill>
            <a:srgbClr val="1F1E1E">
              <a:alpha val="5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</a:rPr>
              <a:t>Train data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 7158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</a:rPr>
              <a:t>Validation data: 1936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</a:rPr>
              <a:t>Test data: 480</a:t>
            </a:r>
          </a:p>
        </p:txBody>
      </p:sp>
      <p:pic>
        <p:nvPicPr>
          <p:cNvPr id="122" name="그래픽 121" descr="전구 및 기어  윤곽선">
            <a:extLst>
              <a:ext uri="{FF2B5EF4-FFF2-40B4-BE49-F238E27FC236}">
                <a16:creationId xmlns:a16="http://schemas.microsoft.com/office/drawing/2014/main" id="{3A7C15D8-CF28-4DC5-BB06-B51E937FC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7776" y="3840266"/>
            <a:ext cx="914400" cy="914400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</a:effec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AF64030-ED15-4544-BDC7-6121908137AC}"/>
              </a:ext>
            </a:extLst>
          </p:cNvPr>
          <p:cNvSpPr txBox="1"/>
          <p:nvPr/>
        </p:nvSpPr>
        <p:spPr>
          <a:xfrm>
            <a:off x="5860404" y="2822235"/>
            <a:ext cx="66173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기존 </a:t>
            </a:r>
            <a:r>
              <a:rPr lang="en-US" altLang="ko-KR" sz="1100" dirty="0">
                <a:solidFill>
                  <a:schemeClr val="bg1"/>
                </a:solidFill>
              </a:rPr>
              <a:t>Dense</a:t>
            </a:r>
            <a:r>
              <a:rPr lang="ko-KR" altLang="en-US" sz="1100" dirty="0">
                <a:solidFill>
                  <a:schemeClr val="bg1"/>
                </a:solidFill>
              </a:rPr>
              <a:t>층을 버리고 </a:t>
            </a:r>
            <a:r>
              <a:rPr lang="en-US" altLang="ko-KR" sz="1100" dirty="0">
                <a:solidFill>
                  <a:schemeClr val="bg1"/>
                </a:solidFill>
              </a:rPr>
              <a:t>sigmoid</a:t>
            </a:r>
            <a:r>
              <a:rPr lang="ko-KR" altLang="en-US" sz="1100" dirty="0">
                <a:solidFill>
                  <a:schemeClr val="bg1"/>
                </a:solidFill>
              </a:rPr>
              <a:t>추가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986BA-BD88-4538-9026-2C10F27A1431}"/>
              </a:ext>
            </a:extLst>
          </p:cNvPr>
          <p:cNvSpPr txBox="1"/>
          <p:nvPr/>
        </p:nvSpPr>
        <p:spPr>
          <a:xfrm>
            <a:off x="6081334" y="1861285"/>
            <a:ext cx="2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Transfer learning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BCCFF78-3694-4303-A7D5-4AC1D0338610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0E18CAE-E16F-483C-A3DA-772E5FF366CA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91D6E4-244D-4314-9664-452437898349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D9AF2B-A6E1-4591-8F31-0B3F24BA591F}"/>
              </a:ext>
            </a:extLst>
          </p:cNvPr>
          <p:cNvSpPr txBox="1"/>
          <p:nvPr/>
        </p:nvSpPr>
        <p:spPr>
          <a:xfrm>
            <a:off x="3943535" y="5845317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7FA1C0D-9E3B-49A7-B148-2EC1BAF66725}"/>
              </a:ext>
            </a:extLst>
          </p:cNvPr>
          <p:cNvSpPr txBox="1"/>
          <p:nvPr/>
        </p:nvSpPr>
        <p:spPr>
          <a:xfrm>
            <a:off x="9169088" y="5822457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40155CE-E149-4460-A1CD-61729D9A1953}"/>
              </a:ext>
            </a:extLst>
          </p:cNvPr>
          <p:cNvSpPr/>
          <p:nvPr/>
        </p:nvSpPr>
        <p:spPr>
          <a:xfrm>
            <a:off x="8640018" y="2155862"/>
            <a:ext cx="2351740" cy="2929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Flatten</a:t>
            </a:r>
            <a:endParaRPr lang="ko-KR" altLang="en-US" sz="14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B0D4A97-BEDB-4603-B9BC-9932CE26F752}"/>
              </a:ext>
            </a:extLst>
          </p:cNvPr>
          <p:cNvSpPr/>
          <p:nvPr/>
        </p:nvSpPr>
        <p:spPr>
          <a:xfrm>
            <a:off x="3139720" y="2741323"/>
            <a:ext cx="2351740" cy="295537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Soft max</a:t>
            </a:r>
            <a:endParaRPr lang="ko-KR" altLang="en-US" sz="14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AAF4569-1248-4900-8BD0-C64800AED4BF}"/>
              </a:ext>
            </a:extLst>
          </p:cNvPr>
          <p:cNvSpPr/>
          <p:nvPr/>
        </p:nvSpPr>
        <p:spPr>
          <a:xfrm>
            <a:off x="3161814" y="1841650"/>
            <a:ext cx="2329646" cy="2929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Flatten</a:t>
            </a:r>
            <a:endParaRPr lang="ko-KR" altLang="en-US" sz="14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3BB826A-6EAA-4D95-913D-21E880AB08A9}"/>
              </a:ext>
            </a:extLst>
          </p:cNvPr>
          <p:cNvSpPr/>
          <p:nvPr/>
        </p:nvSpPr>
        <p:spPr>
          <a:xfrm>
            <a:off x="8649107" y="2448765"/>
            <a:ext cx="2332000" cy="2929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Dense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685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DE0F7C-1277-4270-89BA-669DBE25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72928"/>
              </p:ext>
            </p:extLst>
          </p:nvPr>
        </p:nvGraphicFramePr>
        <p:xfrm>
          <a:off x="2271273" y="4955021"/>
          <a:ext cx="9153176" cy="1371533"/>
        </p:xfrm>
        <a:graphic>
          <a:graphicData uri="http://schemas.openxmlformats.org/drawingml/2006/table">
            <a:tbl>
              <a:tblPr/>
              <a:tblGrid>
                <a:gridCol w="1788233">
                  <a:extLst>
                    <a:ext uri="{9D8B030D-6E8A-4147-A177-3AD203B41FA5}">
                      <a16:colId xmlns:a16="http://schemas.microsoft.com/office/drawing/2014/main" val="292258631"/>
                    </a:ext>
                  </a:extLst>
                </a:gridCol>
                <a:gridCol w="1302033">
                  <a:extLst>
                    <a:ext uri="{9D8B030D-6E8A-4147-A177-3AD203B41FA5}">
                      <a16:colId xmlns:a16="http://schemas.microsoft.com/office/drawing/2014/main" val="3983639829"/>
                    </a:ext>
                  </a:extLst>
                </a:gridCol>
                <a:gridCol w="661338">
                  <a:extLst>
                    <a:ext uri="{9D8B030D-6E8A-4147-A177-3AD203B41FA5}">
                      <a16:colId xmlns:a16="http://schemas.microsoft.com/office/drawing/2014/main" val="1396819332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3849024258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1219710789"/>
                    </a:ext>
                  </a:extLst>
                </a:gridCol>
                <a:gridCol w="1325709">
                  <a:extLst>
                    <a:ext uri="{9D8B030D-6E8A-4147-A177-3AD203B41FA5}">
                      <a16:colId xmlns:a16="http://schemas.microsoft.com/office/drawing/2014/main" val="288507482"/>
                    </a:ext>
                  </a:extLst>
                </a:gridCol>
                <a:gridCol w="1310553">
                  <a:extLst>
                    <a:ext uri="{9D8B030D-6E8A-4147-A177-3AD203B41FA5}">
                      <a16:colId xmlns:a16="http://schemas.microsoft.com/office/drawing/2014/main" val="3326634421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2377285208"/>
                    </a:ext>
                  </a:extLst>
                </a:gridCol>
              </a:tblGrid>
              <a:tr h="35045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혼동행렬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(9.03) - InceptionV3_ (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전이학습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테스트데이터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474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525777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실제 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모델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E9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</a:t>
                      </a:r>
                    </a:p>
                  </a:txBody>
                  <a:tcPr marL="0" marR="0" marT="12700" marB="12700" anchor="b">
                    <a:lnL w="6350" cap="flat" cmpd="sng" algn="ctr">
                      <a:solidFill>
                        <a:srgbClr val="50E9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E9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정밀도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Precision)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 + FP)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6341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209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25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재현율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Recall=sensitivity)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TP/(TP+FN)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0.89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03754"/>
                  </a:ext>
                </a:extLst>
              </a:tr>
              <a:tr h="2912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240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정확도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0.95</a:t>
                      </a:r>
                    </a:p>
                  </a:txBody>
                  <a:tcPr marL="19050" marR="19050" marT="12700" marB="127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396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638D8C-FE11-4D3A-9FC6-A6112E3CA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65648"/>
              </p:ext>
            </p:extLst>
          </p:nvPr>
        </p:nvGraphicFramePr>
        <p:xfrm>
          <a:off x="2271272" y="3385822"/>
          <a:ext cx="9153176" cy="1371533"/>
        </p:xfrm>
        <a:graphic>
          <a:graphicData uri="http://schemas.openxmlformats.org/drawingml/2006/table">
            <a:tbl>
              <a:tblPr/>
              <a:tblGrid>
                <a:gridCol w="1788233">
                  <a:extLst>
                    <a:ext uri="{9D8B030D-6E8A-4147-A177-3AD203B41FA5}">
                      <a16:colId xmlns:a16="http://schemas.microsoft.com/office/drawing/2014/main" val="2464787357"/>
                    </a:ext>
                  </a:extLst>
                </a:gridCol>
                <a:gridCol w="1288060">
                  <a:extLst>
                    <a:ext uri="{9D8B030D-6E8A-4147-A177-3AD203B41FA5}">
                      <a16:colId xmlns:a16="http://schemas.microsoft.com/office/drawing/2014/main" val="1436772550"/>
                    </a:ext>
                  </a:extLst>
                </a:gridCol>
                <a:gridCol w="675311">
                  <a:extLst>
                    <a:ext uri="{9D8B030D-6E8A-4147-A177-3AD203B41FA5}">
                      <a16:colId xmlns:a16="http://schemas.microsoft.com/office/drawing/2014/main" val="1747404007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3318622003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2163835542"/>
                    </a:ext>
                  </a:extLst>
                </a:gridCol>
                <a:gridCol w="1287209">
                  <a:extLst>
                    <a:ext uri="{9D8B030D-6E8A-4147-A177-3AD203B41FA5}">
                      <a16:colId xmlns:a16="http://schemas.microsoft.com/office/drawing/2014/main" val="2259041708"/>
                    </a:ext>
                  </a:extLst>
                </a:gridCol>
                <a:gridCol w="1349053">
                  <a:extLst>
                    <a:ext uri="{9D8B030D-6E8A-4147-A177-3AD203B41FA5}">
                      <a16:colId xmlns:a16="http://schemas.microsoft.com/office/drawing/2014/main" val="3264232138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3129560168"/>
                    </a:ext>
                  </a:extLst>
                </a:gridCol>
              </a:tblGrid>
              <a:tr h="35045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혼동행렬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– ResNet101_(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전이학습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테스트데이터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474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184467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실제 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모델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8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</a:t>
                      </a:r>
                    </a:p>
                  </a:txBody>
                  <a:tcPr marL="0" marR="0" marT="12700" marB="12700" anchor="b">
                    <a:lnL w="6350" cap="flat" cmpd="sng" algn="ctr">
                      <a:solidFill>
                        <a:srgbClr val="2088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8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정밀도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Precision)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 + FP)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0.82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580921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202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재현율 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Recall=sensitivity)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TP/(TP+FN)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0.86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97571"/>
                  </a:ext>
                </a:extLst>
              </a:tr>
              <a:tr h="2912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196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정확도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0.84</a:t>
                      </a:r>
                    </a:p>
                  </a:txBody>
                  <a:tcPr marL="19050" marR="19050" marT="12700" marB="127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74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05935E-C62F-4411-BEC5-0612219A2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530164"/>
              </p:ext>
            </p:extLst>
          </p:nvPr>
        </p:nvGraphicFramePr>
        <p:xfrm>
          <a:off x="2271272" y="1774714"/>
          <a:ext cx="9153174" cy="1361306"/>
        </p:xfrm>
        <a:graphic>
          <a:graphicData uri="http://schemas.openxmlformats.org/drawingml/2006/table">
            <a:tbl>
              <a:tblPr/>
              <a:tblGrid>
                <a:gridCol w="1788233">
                  <a:extLst>
                    <a:ext uri="{9D8B030D-6E8A-4147-A177-3AD203B41FA5}">
                      <a16:colId xmlns:a16="http://schemas.microsoft.com/office/drawing/2014/main" val="2365863844"/>
                    </a:ext>
                  </a:extLst>
                </a:gridCol>
                <a:gridCol w="1371892">
                  <a:extLst>
                    <a:ext uri="{9D8B030D-6E8A-4147-A177-3AD203B41FA5}">
                      <a16:colId xmlns:a16="http://schemas.microsoft.com/office/drawing/2014/main" val="3092086423"/>
                    </a:ext>
                  </a:extLst>
                </a:gridCol>
                <a:gridCol w="591478">
                  <a:extLst>
                    <a:ext uri="{9D8B030D-6E8A-4147-A177-3AD203B41FA5}">
                      <a16:colId xmlns:a16="http://schemas.microsoft.com/office/drawing/2014/main" val="355986041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84696910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854300257"/>
                    </a:ext>
                  </a:extLst>
                </a:gridCol>
                <a:gridCol w="1287210">
                  <a:extLst>
                    <a:ext uri="{9D8B030D-6E8A-4147-A177-3AD203B41FA5}">
                      <a16:colId xmlns:a16="http://schemas.microsoft.com/office/drawing/2014/main" val="1388159911"/>
                    </a:ext>
                  </a:extLst>
                </a:gridCol>
                <a:gridCol w="1349051">
                  <a:extLst>
                    <a:ext uri="{9D8B030D-6E8A-4147-A177-3AD203B41FA5}">
                      <a16:colId xmlns:a16="http://schemas.microsoft.com/office/drawing/2014/main" val="3531794950"/>
                    </a:ext>
                  </a:extLst>
                </a:gridCol>
                <a:gridCol w="921770">
                  <a:extLst>
                    <a:ext uri="{9D8B030D-6E8A-4147-A177-3AD203B41FA5}">
                      <a16:colId xmlns:a16="http://schemas.microsoft.com/office/drawing/2014/main" val="549954663"/>
                    </a:ext>
                  </a:extLst>
                </a:gridCol>
              </a:tblGrid>
              <a:tr h="35045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혼동행렬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-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VGG19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_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전이학습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테스트데이터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474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48475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실제 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모델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</a:t>
                      </a:r>
                    </a:p>
                  </a:txBody>
                  <a:tcPr marL="0" marR="0" marT="12700" marB="12700" anchor="b">
                    <a:lnL w="6350" cap="flat" cmpd="sng" algn="ctr">
                      <a:solidFill>
                        <a:srgbClr val="D08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Negative(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예측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정밀도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Precision)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 + FP)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0.99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201"/>
                  </a:ext>
                </a:extLst>
              </a:tr>
              <a:tr h="3504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정상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Positive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230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재현율 </a:t>
                      </a:r>
                      <a:r>
                        <a:rPr lang="en-US" altLang="ko-KR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Recall=sensitivity)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= TP/(TP+FN)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0.98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75397"/>
                  </a:ext>
                </a:extLst>
              </a:tr>
              <a:tr h="2912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거북목 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Negative 1904</a:t>
                      </a:r>
                    </a:p>
                  </a:txBody>
                  <a:tcPr marL="19050" marR="19050" marT="12700" marB="127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 P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 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238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정확도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0.98</a:t>
                      </a:r>
                    </a:p>
                  </a:txBody>
                  <a:tcPr marL="19050" marR="19050" marT="12700" marB="127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2204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ABCC45F-4AFC-4C89-8ED6-DC5C2C718879}"/>
              </a:ext>
            </a:extLst>
          </p:cNvPr>
          <p:cNvSpPr/>
          <p:nvPr/>
        </p:nvSpPr>
        <p:spPr>
          <a:xfrm>
            <a:off x="10506965" y="2120264"/>
            <a:ext cx="917481" cy="1041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914E4-5F6C-4FFE-94BD-0740D9C825DE}"/>
              </a:ext>
            </a:extLst>
          </p:cNvPr>
          <p:cNvSpPr txBox="1"/>
          <p:nvPr/>
        </p:nvSpPr>
        <p:spPr>
          <a:xfrm>
            <a:off x="5563402" y="1039608"/>
            <a:ext cx="1973179" cy="369332"/>
          </a:xfrm>
          <a:prstGeom prst="rect">
            <a:avLst/>
          </a:prstGeom>
          <a:solidFill>
            <a:srgbClr val="343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혼동 행렬 데이터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E3A27C-EF3A-413B-B08F-AA287C9D634B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F1F30A-D9FD-4173-B82F-DE9722BAB223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E427DF-0F64-4C5D-AB89-582149DAC76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292F3486-D463-4AA9-B3AF-2B4A48900687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3D63DE-D68A-4A77-9BAF-FA96F6493D85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E9A6F8-0B02-4BC9-8943-B0BF6050EE75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F86B594-D5AD-4E5C-B294-B7A7C56C295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05DA5979-53BF-4202-82CD-F95CCF4C17CE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1C3197-D5B4-449A-9449-6F6D6D805D6A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A96E242-89E8-401D-AC24-7433B9D53D5D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32FBA1F-2028-47D8-B4AC-878D0BEB200C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각형 67">
              <a:extLst>
                <a:ext uri="{FF2B5EF4-FFF2-40B4-BE49-F238E27FC236}">
                  <a16:creationId xmlns:a16="http://schemas.microsoft.com/office/drawing/2014/main" id="{A198EF7D-30AD-4545-A14E-97D49BE7E547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1CBAE2-F858-4BCC-9A47-123AA442AEAA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6F1A546-E73D-4EDA-AEC2-EB66F7A4D54B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35A6E2-B97E-45E0-8B36-EFFE9F87092E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화살표: 오각형 71">
              <a:extLst>
                <a:ext uri="{FF2B5EF4-FFF2-40B4-BE49-F238E27FC236}">
                  <a16:creationId xmlns:a16="http://schemas.microsoft.com/office/drawing/2014/main" id="{77AD21BF-0886-4454-ADAD-18C20B0C918B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0AE05A-83B3-411F-9DED-F6A3CE99B794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2893F5C-4E8F-4A39-888E-6AF59A80A450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2A80282-FEE5-4440-A9DD-03D1426CDC4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화살표: 오각형 75">
              <a:extLst>
                <a:ext uri="{FF2B5EF4-FFF2-40B4-BE49-F238E27FC236}">
                  <a16:creationId xmlns:a16="http://schemas.microsoft.com/office/drawing/2014/main" id="{6A91293F-06F5-43EC-89DE-723B0C512363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5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4A6B6D-0251-4FC8-BD5C-23A5B953EF4F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evaluation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A98DFB-1090-411A-83F2-CAFA952525B4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84FC1C5-8045-4FD3-88C6-2D02B60C706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072C83-51C6-4B12-9AB5-0A028F5E657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67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ABBD48B-F77F-4EA8-B4AB-513EA8AA8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313241"/>
              </p:ext>
            </p:extLst>
          </p:nvPr>
        </p:nvGraphicFramePr>
        <p:xfrm>
          <a:off x="2456851" y="1387071"/>
          <a:ext cx="8718079" cy="4669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A93AFE-BE2F-4CD4-9F3B-20F0F21A0D95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F79ADE-124A-457D-A299-0070A7399D6B}"/>
              </a:ext>
            </a:extLst>
          </p:cNvPr>
          <p:cNvGrpSpPr/>
          <p:nvPr/>
        </p:nvGrpSpPr>
        <p:grpSpPr>
          <a:xfrm>
            <a:off x="149154" y="760268"/>
            <a:ext cx="1400537" cy="1032839"/>
            <a:chOff x="138892" y="1391857"/>
            <a:chExt cx="1400537" cy="140993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F840DF-F277-4BE5-B47A-3B80EBBDE065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14608794-7AFB-46A6-A917-D9720BD667A1}"/>
                </a:ext>
              </a:extLst>
            </p:cNvPr>
            <p:cNvSpPr/>
            <p:nvPr/>
          </p:nvSpPr>
          <p:spPr>
            <a:xfrm>
              <a:off x="349959" y="1391857"/>
              <a:ext cx="978408" cy="484633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BEC8F9-EFD8-4CAA-A76A-0CBF51A00F22}"/>
                </a:ext>
              </a:extLst>
            </p:cNvPr>
            <p:cNvSpPr txBox="1"/>
            <p:nvPr/>
          </p:nvSpPr>
          <p:spPr>
            <a:xfrm>
              <a:off x="138892" y="1891050"/>
              <a:ext cx="1400537" cy="8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0FFD7B-598E-4788-8337-CFFE1539DFCF}"/>
              </a:ext>
            </a:extLst>
          </p:cNvPr>
          <p:cNvGrpSpPr/>
          <p:nvPr/>
        </p:nvGrpSpPr>
        <p:grpSpPr>
          <a:xfrm>
            <a:off x="85527" y="1949525"/>
            <a:ext cx="1495856" cy="1032840"/>
            <a:chOff x="91233" y="1391856"/>
            <a:chExt cx="1495856" cy="14099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8D4EE8-E853-48F7-9CD8-B9E98D266AB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D5F92B4C-06E5-4944-8C08-4FFAA0EA9034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DB4812-F145-4F6D-888D-326992CA75D8}"/>
                </a:ext>
              </a:extLst>
            </p:cNvPr>
            <p:cNvSpPr txBox="1"/>
            <p:nvPr/>
          </p:nvSpPr>
          <p:spPr>
            <a:xfrm>
              <a:off x="91233" y="1925691"/>
              <a:ext cx="1495856" cy="75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Data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preprocessing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0578A4-E4FB-4559-9850-1B0E63CC4C00}"/>
              </a:ext>
            </a:extLst>
          </p:cNvPr>
          <p:cNvGrpSpPr/>
          <p:nvPr/>
        </p:nvGrpSpPr>
        <p:grpSpPr>
          <a:xfrm>
            <a:off x="196846" y="3076475"/>
            <a:ext cx="1273217" cy="874592"/>
            <a:chOff x="202553" y="1391856"/>
            <a:chExt cx="1273217" cy="11939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02BD564-0B97-46DC-B764-9166239DE505}"/>
                </a:ext>
              </a:extLst>
            </p:cNvPr>
            <p:cNvSpPr/>
            <p:nvPr/>
          </p:nvSpPr>
          <p:spPr>
            <a:xfrm>
              <a:off x="202553" y="1646108"/>
              <a:ext cx="1273217" cy="939661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2B3CE618-DA0A-43BE-A03B-0D3BB6B3830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30A15B-CBFD-4BC4-8291-61FD3E5377B3}"/>
                </a:ext>
              </a:extLst>
            </p:cNvPr>
            <p:cNvSpPr txBox="1"/>
            <p:nvPr/>
          </p:nvSpPr>
          <p:spPr>
            <a:xfrm>
              <a:off x="423347" y="1979040"/>
              <a:ext cx="782569" cy="504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EDA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D53900-4658-469E-ABA2-D77CFD7688AE}"/>
              </a:ext>
            </a:extLst>
          </p:cNvPr>
          <p:cNvGrpSpPr/>
          <p:nvPr/>
        </p:nvGrpSpPr>
        <p:grpSpPr>
          <a:xfrm>
            <a:off x="207443" y="4070341"/>
            <a:ext cx="1273217" cy="1032841"/>
            <a:chOff x="202553" y="1391856"/>
            <a:chExt cx="1273217" cy="140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E6BF6-6A5A-42EC-A49B-A744533CC893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4A01F48E-32A8-4B20-8308-8F39DA07A4A0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29DCA4-9004-48DB-80DA-2E8E7955AB39}"/>
                </a:ext>
              </a:extLst>
            </p:cNvPr>
            <p:cNvSpPr txBox="1"/>
            <p:nvPr/>
          </p:nvSpPr>
          <p:spPr>
            <a:xfrm>
              <a:off x="275666" y="1859634"/>
              <a:ext cx="1191268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670EB5-BC1E-4F49-BF8E-8A1201DF4B87}"/>
              </a:ext>
            </a:extLst>
          </p:cNvPr>
          <p:cNvGrpSpPr/>
          <p:nvPr/>
        </p:nvGrpSpPr>
        <p:grpSpPr>
          <a:xfrm>
            <a:off x="148377" y="5313196"/>
            <a:ext cx="1433006" cy="1032841"/>
            <a:chOff x="138115" y="1391856"/>
            <a:chExt cx="1433006" cy="14099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318665E-B151-41FC-BA24-8736C1A31D72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C467D4AC-3A67-4371-A381-BFCEFB08B11A}"/>
                </a:ext>
              </a:extLst>
            </p:cNvPr>
            <p:cNvSpPr/>
            <p:nvPr/>
          </p:nvSpPr>
          <p:spPr>
            <a:xfrm>
              <a:off x="349959" y="1391856"/>
              <a:ext cx="978408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 5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D13809-F97F-44F6-9520-D388370DB17D}"/>
                </a:ext>
              </a:extLst>
            </p:cNvPr>
            <p:cNvSpPr txBox="1"/>
            <p:nvPr/>
          </p:nvSpPr>
          <p:spPr>
            <a:xfrm>
              <a:off x="138115" y="1897986"/>
              <a:ext cx="1433006" cy="88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Model</a:t>
              </a: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evaluation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1FC5EA-D1C8-4D1B-9BA6-C2E90FCCD423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CBE174-3CE3-44A1-933F-CD497B838727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3AF065-92BA-4FAF-8AB5-9D7DD30A40E6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| 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73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87B2DA-EFAC-4DB2-A820-60861CB4D194}"/>
              </a:ext>
            </a:extLst>
          </p:cNvPr>
          <p:cNvSpPr/>
          <p:nvPr/>
        </p:nvSpPr>
        <p:spPr>
          <a:xfrm>
            <a:off x="0" y="0"/>
            <a:ext cx="3009900" cy="685800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E659-C660-4CD8-A8E8-895071210DC6}"/>
              </a:ext>
            </a:extLst>
          </p:cNvPr>
          <p:cNvSpPr/>
          <p:nvPr/>
        </p:nvSpPr>
        <p:spPr>
          <a:xfrm>
            <a:off x="3009900" y="0"/>
            <a:ext cx="30099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F936C8-C0C3-453B-AB09-E3EB38C5F3E2}"/>
              </a:ext>
            </a:extLst>
          </p:cNvPr>
          <p:cNvSpPr/>
          <p:nvPr/>
        </p:nvSpPr>
        <p:spPr>
          <a:xfrm>
            <a:off x="6019800" y="-1"/>
            <a:ext cx="3162300" cy="68580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3815A-A821-4A66-90BA-05022FA286BE}"/>
              </a:ext>
            </a:extLst>
          </p:cNvPr>
          <p:cNvSpPr/>
          <p:nvPr/>
        </p:nvSpPr>
        <p:spPr>
          <a:xfrm>
            <a:off x="9182100" y="0"/>
            <a:ext cx="3009900" cy="685800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15A8D-0575-42D4-9505-499E58A69CE2}"/>
              </a:ext>
            </a:extLst>
          </p:cNvPr>
          <p:cNvSpPr/>
          <p:nvPr/>
        </p:nvSpPr>
        <p:spPr>
          <a:xfrm>
            <a:off x="0" y="0"/>
            <a:ext cx="12192000" cy="698764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1404DE-80E8-47EF-9902-779E3EB95929}"/>
              </a:ext>
            </a:extLst>
          </p:cNvPr>
          <p:cNvGrpSpPr/>
          <p:nvPr/>
        </p:nvGrpSpPr>
        <p:grpSpPr>
          <a:xfrm>
            <a:off x="2962278" y="0"/>
            <a:ext cx="95241" cy="5057775"/>
            <a:chOff x="2962278" y="0"/>
            <a:chExt cx="95241" cy="50577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D04DF-3354-4EA2-8D3A-6637D1B16193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85743A-690C-44CF-9184-9CE9C68DB00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0E33FA-F62D-4DB7-B4E7-DD4409468174}"/>
              </a:ext>
            </a:extLst>
          </p:cNvPr>
          <p:cNvGrpSpPr/>
          <p:nvPr/>
        </p:nvGrpSpPr>
        <p:grpSpPr>
          <a:xfrm>
            <a:off x="9134479" y="0"/>
            <a:ext cx="95241" cy="5057775"/>
            <a:chOff x="2962278" y="0"/>
            <a:chExt cx="95241" cy="50577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B08A8FA-D95E-46BF-A8AD-FF963F94342A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4FCBA6-D3B4-442E-BE32-6D5B1890D63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8DDD05-E2BA-41C7-9601-EA52C47539C6}"/>
              </a:ext>
            </a:extLst>
          </p:cNvPr>
          <p:cNvGrpSpPr/>
          <p:nvPr/>
        </p:nvGrpSpPr>
        <p:grpSpPr>
          <a:xfrm rot="10800000">
            <a:off x="5972180" y="1800225"/>
            <a:ext cx="95241" cy="5057775"/>
            <a:chOff x="2962278" y="0"/>
            <a:chExt cx="95241" cy="505777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26FCDC-1A11-44B9-BBD5-70F85153404E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8ADE8-EFFD-4281-B98B-3480498A31C1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2F72EF-C909-4CAD-846A-BE248AD48FB6}"/>
              </a:ext>
            </a:extLst>
          </p:cNvPr>
          <p:cNvSpPr txBox="1"/>
          <p:nvPr/>
        </p:nvSpPr>
        <p:spPr>
          <a:xfrm>
            <a:off x="457194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dirty="0">
                <a:solidFill>
                  <a:schemeClr val="bg1"/>
                </a:solidFill>
              </a:rPr>
              <a:t> Introduction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070A-8E14-41C1-AA85-1CF3EA324286}"/>
              </a:ext>
            </a:extLst>
          </p:cNvPr>
          <p:cNvSpPr txBox="1"/>
          <p:nvPr/>
        </p:nvSpPr>
        <p:spPr>
          <a:xfrm>
            <a:off x="3571870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4202A-7AC0-4D7B-8ABE-0726D59DDE14}"/>
              </a:ext>
            </a:extLst>
          </p:cNvPr>
          <p:cNvSpPr txBox="1"/>
          <p:nvPr/>
        </p:nvSpPr>
        <p:spPr>
          <a:xfrm>
            <a:off x="9383827" y="2505075"/>
            <a:ext cx="285579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Main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556E54-DBD9-49C2-9B86-69D00833F17B}"/>
              </a:ext>
            </a:extLst>
          </p:cNvPr>
          <p:cNvSpPr txBox="1"/>
          <p:nvPr/>
        </p:nvSpPr>
        <p:spPr>
          <a:xfrm>
            <a:off x="6581767" y="200025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F6BDC-CE7C-4EB9-8460-1D6D6286E6AB}"/>
              </a:ext>
            </a:extLst>
          </p:cNvPr>
          <p:cNvSpPr txBox="1"/>
          <p:nvPr/>
        </p:nvSpPr>
        <p:spPr>
          <a:xfrm>
            <a:off x="10191751" y="2000250"/>
            <a:ext cx="184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14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584FE3-EC1A-434F-A716-67542A52A53A}"/>
              </a:ext>
            </a:extLst>
          </p:cNvPr>
          <p:cNvSpPr txBox="1"/>
          <p:nvPr/>
        </p:nvSpPr>
        <p:spPr>
          <a:xfrm>
            <a:off x="4989729" y="1243063"/>
            <a:ext cx="451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How to provide </a:t>
            </a:r>
            <a:r>
              <a:rPr lang="en-US" altLang="ko-KR" sz="2000" b="1" dirty="0">
                <a:solidFill>
                  <a:srgbClr val="FFC000"/>
                </a:solidFill>
              </a:rPr>
              <a:t>Attractive service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8A998D-ED3A-492A-86E6-3B8CE5E752F6}"/>
              </a:ext>
            </a:extLst>
          </p:cNvPr>
          <p:cNvGrpSpPr/>
          <p:nvPr/>
        </p:nvGrpSpPr>
        <p:grpSpPr>
          <a:xfrm>
            <a:off x="1869818" y="1643173"/>
            <a:ext cx="10186861" cy="4180637"/>
            <a:chOff x="654721" y="1466463"/>
            <a:chExt cx="11414477" cy="4543181"/>
          </a:xfrm>
        </p:grpSpPr>
        <p:pic>
          <p:nvPicPr>
            <p:cNvPr id="8" name="그래픽 7" descr="브라우저 창 단색으로 채워진">
              <a:extLst>
                <a:ext uri="{FF2B5EF4-FFF2-40B4-BE49-F238E27FC236}">
                  <a16:creationId xmlns:a16="http://schemas.microsoft.com/office/drawing/2014/main" id="{58AAFD0F-0E03-45AC-98ED-D52B01B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4721" y="1466463"/>
              <a:ext cx="1420660" cy="1420660"/>
            </a:xfrm>
            <a:prstGeom prst="rect">
              <a:avLst/>
            </a:prstGeom>
          </p:spPr>
        </p:pic>
        <p:pic>
          <p:nvPicPr>
            <p:cNvPr id="10" name="그래픽 9" descr="두 번 탭 제스처 단색으로 채워진">
              <a:extLst>
                <a:ext uri="{FF2B5EF4-FFF2-40B4-BE49-F238E27FC236}">
                  <a16:creationId xmlns:a16="http://schemas.microsoft.com/office/drawing/2014/main" id="{DA572DDD-1F64-4960-AB19-197685E10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146" y="4676630"/>
              <a:ext cx="1221809" cy="1221809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E67921F-49D6-444C-AD2C-F8F4694EEA1B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1365051" y="2887123"/>
              <a:ext cx="0" cy="1789507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BB5B2E-0339-4298-88E7-AF179358495A}"/>
                </a:ext>
              </a:extLst>
            </p:cNvPr>
            <p:cNvGrpSpPr/>
            <p:nvPr/>
          </p:nvGrpSpPr>
          <p:grpSpPr>
            <a:xfrm>
              <a:off x="1930348" y="3449260"/>
              <a:ext cx="1768067" cy="521618"/>
              <a:chOff x="5923794" y="1441918"/>
              <a:chExt cx="1768067" cy="521618"/>
            </a:xfrm>
          </p:grpSpPr>
          <p:sp>
            <p:nvSpPr>
              <p:cNvPr id="9" name="화살표: 갈매기형 수장 8">
                <a:extLst>
                  <a:ext uri="{FF2B5EF4-FFF2-40B4-BE49-F238E27FC236}">
                    <a16:creationId xmlns:a16="http://schemas.microsoft.com/office/drawing/2014/main" id="{BBF8685F-233D-4BC7-A35B-C4EBE39C32D0}"/>
                  </a:ext>
                </a:extLst>
              </p:cNvPr>
              <p:cNvSpPr/>
              <p:nvPr/>
            </p:nvSpPr>
            <p:spPr>
              <a:xfrm>
                <a:off x="5923794" y="1441918"/>
                <a:ext cx="405114" cy="521618"/>
              </a:xfrm>
              <a:prstGeom prst="chevr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CF0E56B8-84C8-4AAD-961B-192188A8862B}"/>
                  </a:ext>
                </a:extLst>
              </p:cNvPr>
              <p:cNvSpPr/>
              <p:nvPr/>
            </p:nvSpPr>
            <p:spPr>
              <a:xfrm>
                <a:off x="6258992" y="1441918"/>
                <a:ext cx="405114" cy="521618"/>
              </a:xfrm>
              <a:prstGeom prst="chevron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화살표: 갈매기형 수장 12">
                <a:extLst>
                  <a:ext uri="{FF2B5EF4-FFF2-40B4-BE49-F238E27FC236}">
                    <a16:creationId xmlns:a16="http://schemas.microsoft.com/office/drawing/2014/main" id="{8820F9F0-06D8-4386-87ED-539EA2E33DA3}"/>
                  </a:ext>
                </a:extLst>
              </p:cNvPr>
              <p:cNvSpPr/>
              <p:nvPr/>
            </p:nvSpPr>
            <p:spPr>
              <a:xfrm>
                <a:off x="6582147" y="1441918"/>
                <a:ext cx="405114" cy="521618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화살표: 갈매기형 수장 13">
                <a:extLst>
                  <a:ext uri="{FF2B5EF4-FFF2-40B4-BE49-F238E27FC236}">
                    <a16:creationId xmlns:a16="http://schemas.microsoft.com/office/drawing/2014/main" id="{3DA5EE01-55CB-473D-A01D-171617D265E2}"/>
                  </a:ext>
                </a:extLst>
              </p:cNvPr>
              <p:cNvSpPr/>
              <p:nvPr/>
            </p:nvSpPr>
            <p:spPr>
              <a:xfrm>
                <a:off x="6927594" y="1441918"/>
                <a:ext cx="405114" cy="521618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8BD107A6-D706-41A9-B344-21D19196E4FF}"/>
                  </a:ext>
                </a:extLst>
              </p:cNvPr>
              <p:cNvSpPr/>
              <p:nvPr/>
            </p:nvSpPr>
            <p:spPr>
              <a:xfrm>
                <a:off x="7286747" y="1441918"/>
                <a:ext cx="405114" cy="521618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A33683-ADFD-42F2-8EAB-69B471C8B36F}"/>
                </a:ext>
              </a:extLst>
            </p:cNvPr>
            <p:cNvSpPr txBox="1"/>
            <p:nvPr/>
          </p:nvSpPr>
          <p:spPr>
            <a:xfrm>
              <a:off x="7511209" y="4140840"/>
              <a:ext cx="1325550" cy="401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WEB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A19A70E-3713-4ED5-9358-7ECC167F627B}"/>
                </a:ext>
              </a:extLst>
            </p:cNvPr>
            <p:cNvGrpSpPr/>
            <p:nvPr/>
          </p:nvGrpSpPr>
          <p:grpSpPr>
            <a:xfrm>
              <a:off x="6889289" y="3433343"/>
              <a:ext cx="1768067" cy="521618"/>
              <a:chOff x="5923794" y="1441918"/>
              <a:chExt cx="1768067" cy="521618"/>
            </a:xfrm>
          </p:grpSpPr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8E1236E3-246D-425F-9A75-0B84A0D82B3C}"/>
                  </a:ext>
                </a:extLst>
              </p:cNvPr>
              <p:cNvSpPr/>
              <p:nvPr/>
            </p:nvSpPr>
            <p:spPr>
              <a:xfrm>
                <a:off x="5923794" y="1441918"/>
                <a:ext cx="405114" cy="521618"/>
              </a:xfrm>
              <a:prstGeom prst="chevr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5C4192EF-B005-4003-BE45-2F41778AA0A3}"/>
                  </a:ext>
                </a:extLst>
              </p:cNvPr>
              <p:cNvSpPr/>
              <p:nvPr/>
            </p:nvSpPr>
            <p:spPr>
              <a:xfrm>
                <a:off x="6258992" y="1441918"/>
                <a:ext cx="405114" cy="521618"/>
              </a:xfrm>
              <a:prstGeom prst="chevron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B90F039E-71AC-47F7-B25E-8A1271B3FA6C}"/>
                  </a:ext>
                </a:extLst>
              </p:cNvPr>
              <p:cNvSpPr/>
              <p:nvPr/>
            </p:nvSpPr>
            <p:spPr>
              <a:xfrm>
                <a:off x="6582147" y="1441918"/>
                <a:ext cx="405114" cy="521618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8E4CF74E-5082-4732-BB95-D79E616E0478}"/>
                  </a:ext>
                </a:extLst>
              </p:cNvPr>
              <p:cNvSpPr/>
              <p:nvPr/>
            </p:nvSpPr>
            <p:spPr>
              <a:xfrm>
                <a:off x="6927594" y="1441918"/>
                <a:ext cx="405114" cy="521618"/>
              </a:xfrm>
              <a:prstGeom prst="chevron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DA08EA18-5322-44AF-A2B4-B556997729E1}"/>
                  </a:ext>
                </a:extLst>
              </p:cNvPr>
              <p:cNvSpPr/>
              <p:nvPr/>
            </p:nvSpPr>
            <p:spPr>
              <a:xfrm>
                <a:off x="7286747" y="1441918"/>
                <a:ext cx="405114" cy="521618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6E44BB-0235-495F-B5C9-11081F6ECE39}"/>
                </a:ext>
              </a:extLst>
            </p:cNvPr>
            <p:cNvSpPr txBox="1"/>
            <p:nvPr/>
          </p:nvSpPr>
          <p:spPr>
            <a:xfrm>
              <a:off x="1947279" y="4140841"/>
              <a:ext cx="182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COMMUNITY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 descr="ISSUE">
              <a:extLst>
                <a:ext uri="{FF2B5EF4-FFF2-40B4-BE49-F238E27FC236}">
                  <a16:creationId xmlns:a16="http://schemas.microsoft.com/office/drawing/2014/main" id="{584C17D0-629A-4644-8233-88FF3B0D1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729" y="2625077"/>
              <a:ext cx="2441405" cy="21699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A93E40-4F3B-428B-9B68-0E08E8B16A99}"/>
                </a:ext>
              </a:extLst>
            </p:cNvPr>
            <p:cNvSpPr txBox="1"/>
            <p:nvPr/>
          </p:nvSpPr>
          <p:spPr>
            <a:xfrm>
              <a:off x="8694811" y="5051110"/>
              <a:ext cx="3374387" cy="401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solidFill>
                    <a:srgbClr val="FFC000"/>
                  </a:solidFill>
                </a:rPr>
                <a:t>Digital Healthcare Service</a:t>
              </a:r>
              <a:endParaRPr lang="ko-KR" altLang="en-US" i="1" dirty="0">
                <a:solidFill>
                  <a:srgbClr val="FFC000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B8F398-8435-49F3-8796-15BCC76D5174}"/>
                </a:ext>
              </a:extLst>
            </p:cNvPr>
            <p:cNvGrpSpPr/>
            <p:nvPr/>
          </p:nvGrpSpPr>
          <p:grpSpPr>
            <a:xfrm>
              <a:off x="3495858" y="1932111"/>
              <a:ext cx="3591950" cy="4077533"/>
              <a:chOff x="4371109" y="1066353"/>
              <a:chExt cx="6260721" cy="6260721"/>
            </a:xfrm>
          </p:grpSpPr>
          <p:pic>
            <p:nvPicPr>
              <p:cNvPr id="3074" name="Picture 2" descr="커뮤니티 – 아틀란타 시온한인연합감리교회">
                <a:extLst>
                  <a:ext uri="{FF2B5EF4-FFF2-40B4-BE49-F238E27FC236}">
                    <a16:creationId xmlns:a16="http://schemas.microsoft.com/office/drawing/2014/main" id="{D28F664C-51B3-4E90-BA55-2950BD976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6413" y="2250453"/>
                <a:ext cx="4297153" cy="2937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그래픽 17" descr="댓글 좋아요 윤곽선">
                <a:extLst>
                  <a:ext uri="{FF2B5EF4-FFF2-40B4-BE49-F238E27FC236}">
                    <a16:creationId xmlns:a16="http://schemas.microsoft.com/office/drawing/2014/main" id="{509200D3-2C73-4B30-A4A4-F88569C7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71109" y="1066353"/>
                <a:ext cx="6260721" cy="6260721"/>
              </a:xfrm>
              <a:prstGeom prst="rect">
                <a:avLst/>
              </a:prstGeom>
            </p:spPr>
          </p:pic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5E9E86-04B0-4575-9CC6-D60DE69D54EF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140BBE-EA06-4BE3-B5E6-308211EE767F}"/>
              </a:ext>
            </a:extLst>
          </p:cNvPr>
          <p:cNvGrpSpPr/>
          <p:nvPr/>
        </p:nvGrpSpPr>
        <p:grpSpPr>
          <a:xfrm>
            <a:off x="135321" y="1302372"/>
            <a:ext cx="1400537" cy="1409938"/>
            <a:chOff x="158470" y="1391856"/>
            <a:chExt cx="1400537" cy="140993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E6AB71B-569B-4703-BADD-D36AB068BB4F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598E142F-1D12-4FBF-8566-4D4F84837D71}"/>
                </a:ext>
              </a:extLst>
            </p:cNvPr>
            <p:cNvSpPr/>
            <p:nvPr/>
          </p:nvSpPr>
          <p:spPr>
            <a:xfrm>
              <a:off x="349958" y="1391856"/>
              <a:ext cx="1125811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phase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6D7EA2-BD20-4700-98D8-7FA4955CFBC6}"/>
                </a:ext>
              </a:extLst>
            </p:cNvPr>
            <p:cNvSpPr txBox="1"/>
            <p:nvPr/>
          </p:nvSpPr>
          <p:spPr>
            <a:xfrm>
              <a:off x="158470" y="2064328"/>
              <a:ext cx="1400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Main</a:t>
              </a:r>
            </a:p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function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4247C25-79D8-4CB2-979E-F396AA683177}"/>
              </a:ext>
            </a:extLst>
          </p:cNvPr>
          <p:cNvGrpSpPr/>
          <p:nvPr/>
        </p:nvGrpSpPr>
        <p:grpSpPr>
          <a:xfrm>
            <a:off x="68084" y="2966715"/>
            <a:ext cx="1495856" cy="1409938"/>
            <a:chOff x="88168" y="1391856"/>
            <a:chExt cx="1495856" cy="14099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A1D7A31-84BE-450E-A970-5911D08815D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B214B556-F663-4381-8C63-CCEB4F62FF39}"/>
                </a:ext>
              </a:extLst>
            </p:cNvPr>
            <p:cNvSpPr/>
            <p:nvPr/>
          </p:nvSpPr>
          <p:spPr>
            <a:xfrm>
              <a:off x="349958" y="1391856"/>
              <a:ext cx="1122745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A1F7FA-F90B-46BE-B69A-76D181311C3A}"/>
                </a:ext>
              </a:extLst>
            </p:cNvPr>
            <p:cNvSpPr txBox="1"/>
            <p:nvPr/>
          </p:nvSpPr>
          <p:spPr>
            <a:xfrm>
              <a:off x="88168" y="2013200"/>
              <a:ext cx="1495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System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architecture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5DF575-A7EC-4E9D-87EA-A5C6D92647A0}"/>
              </a:ext>
            </a:extLst>
          </p:cNvPr>
          <p:cNvGrpSpPr/>
          <p:nvPr/>
        </p:nvGrpSpPr>
        <p:grpSpPr>
          <a:xfrm>
            <a:off x="179404" y="4607033"/>
            <a:ext cx="1550923" cy="1409938"/>
            <a:chOff x="202553" y="1391856"/>
            <a:chExt cx="1550923" cy="140993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D2C3D3A-6C61-4A4B-ADE4-DE135F4F3494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A46EB707-17AB-4FA6-BA39-DD83B02DE11D}"/>
                </a:ext>
              </a:extLst>
            </p:cNvPr>
            <p:cNvSpPr/>
            <p:nvPr/>
          </p:nvSpPr>
          <p:spPr>
            <a:xfrm>
              <a:off x="349958" y="1391856"/>
              <a:ext cx="1125809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</a:t>
              </a:r>
              <a:r>
                <a:rPr lang="en-US" altLang="ko-KR" dirty="0"/>
                <a:t> 3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BD6420-8461-47B0-91F7-16E9748A6F74}"/>
                </a:ext>
              </a:extLst>
            </p:cNvPr>
            <p:cNvSpPr txBox="1"/>
            <p:nvPr/>
          </p:nvSpPr>
          <p:spPr>
            <a:xfrm>
              <a:off x="352939" y="2106868"/>
              <a:ext cx="1400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8DABAF-E457-4E3E-AFA0-DFFCC5D82219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BCAE7C-6E33-4092-B9B3-FA2BF43ACC4F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F3E9C8-034E-4D49-B3D3-9E2ADE67E3AF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038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0F4E84-5591-41C8-B322-737DA5C904DB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5C86DA-D543-48AF-989A-3CAEED04C0A3}"/>
              </a:ext>
            </a:extLst>
          </p:cNvPr>
          <p:cNvGrpSpPr/>
          <p:nvPr/>
        </p:nvGrpSpPr>
        <p:grpSpPr>
          <a:xfrm>
            <a:off x="2167395" y="2355284"/>
            <a:ext cx="4021307" cy="3205722"/>
            <a:chOff x="3022919" y="1000147"/>
            <a:chExt cx="7824486" cy="516320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ADEC18A-301F-40FB-B3D6-334CB8FF442F}"/>
                </a:ext>
              </a:extLst>
            </p:cNvPr>
            <p:cNvSpPr/>
            <p:nvPr/>
          </p:nvSpPr>
          <p:spPr>
            <a:xfrm>
              <a:off x="4400307" y="2486441"/>
              <a:ext cx="2468780" cy="2543609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D9187B-A88F-43CF-A558-0D31620DFF88}"/>
                </a:ext>
              </a:extLst>
            </p:cNvPr>
            <p:cNvSpPr/>
            <p:nvPr/>
          </p:nvSpPr>
          <p:spPr>
            <a:xfrm>
              <a:off x="7311823" y="2488754"/>
              <a:ext cx="2468780" cy="2543609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069F42-849B-4075-BD35-2F33B1CD7779}"/>
                </a:ext>
              </a:extLst>
            </p:cNvPr>
            <p:cNvSpPr/>
            <p:nvPr/>
          </p:nvSpPr>
          <p:spPr>
            <a:xfrm>
              <a:off x="3022919" y="1000147"/>
              <a:ext cx="7824486" cy="5163208"/>
            </a:xfrm>
            <a:prstGeom prst="rect">
              <a:avLst/>
            </a:prstGeom>
            <a:noFill/>
            <a:ln w="476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3043D3-C06D-42B6-AAEC-E1E7815A20EA}"/>
                </a:ext>
              </a:extLst>
            </p:cNvPr>
            <p:cNvSpPr/>
            <p:nvPr/>
          </p:nvSpPr>
          <p:spPr>
            <a:xfrm>
              <a:off x="3175319" y="1588015"/>
              <a:ext cx="7521615" cy="4351416"/>
            </a:xfrm>
            <a:prstGeom prst="rect">
              <a:avLst/>
            </a:prstGeom>
            <a:noFill/>
            <a:ln w="476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F8DAF0-3C69-4093-B4BD-2C2C36B92884}"/>
                </a:ext>
              </a:extLst>
            </p:cNvPr>
            <p:cNvSpPr txBox="1"/>
            <p:nvPr/>
          </p:nvSpPr>
          <p:spPr>
            <a:xfrm>
              <a:off x="6625062" y="1111786"/>
              <a:ext cx="1271040" cy="390375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CAM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AF1553B-240F-4440-B818-BE81741411ED}"/>
                </a:ext>
              </a:extLst>
            </p:cNvPr>
            <p:cNvSpPr/>
            <p:nvPr/>
          </p:nvSpPr>
          <p:spPr>
            <a:xfrm>
              <a:off x="6393078" y="1217336"/>
              <a:ext cx="231494" cy="226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438E4-D5C8-43CB-A43A-81626BAEC376}"/>
                </a:ext>
              </a:extLst>
            </p:cNvPr>
            <p:cNvSpPr txBox="1"/>
            <p:nvPr/>
          </p:nvSpPr>
          <p:spPr>
            <a:xfrm>
              <a:off x="4466381" y="1929259"/>
              <a:ext cx="2468780" cy="41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Good posture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DB7113-B3C4-419A-8556-874E24301637}"/>
                </a:ext>
              </a:extLst>
            </p:cNvPr>
            <p:cNvSpPr txBox="1"/>
            <p:nvPr/>
          </p:nvSpPr>
          <p:spPr>
            <a:xfrm>
              <a:off x="7581656" y="2003494"/>
              <a:ext cx="2468780" cy="41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C000"/>
                  </a:solidFill>
                </a:rPr>
                <a:t>Turtleneck </a:t>
              </a:r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D9C1EA-EF65-4135-8E82-F38D1B8963A4}"/>
                </a:ext>
              </a:extLst>
            </p:cNvPr>
            <p:cNvSpPr txBox="1"/>
            <p:nvPr/>
          </p:nvSpPr>
          <p:spPr>
            <a:xfrm>
              <a:off x="7896102" y="5256877"/>
              <a:ext cx="2468780" cy="413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Warning  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103430-0AC8-4137-80E4-E2091091B6AE}"/>
                </a:ext>
              </a:extLst>
            </p:cNvPr>
            <p:cNvSpPr txBox="1"/>
            <p:nvPr/>
          </p:nvSpPr>
          <p:spPr>
            <a:xfrm>
              <a:off x="5150696" y="5256877"/>
              <a:ext cx="2468780" cy="41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Pass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8F6FB5-246F-44CC-A4F2-AED261A52FE1}"/>
              </a:ext>
            </a:extLst>
          </p:cNvPr>
          <p:cNvGrpSpPr/>
          <p:nvPr/>
        </p:nvGrpSpPr>
        <p:grpSpPr>
          <a:xfrm>
            <a:off x="5137406" y="869805"/>
            <a:ext cx="2769326" cy="480929"/>
            <a:chOff x="5330522" y="964504"/>
            <a:chExt cx="2769326" cy="48092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16981AD-5414-4F0B-954C-07FFC6D99D6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522" y="964504"/>
              <a:ext cx="0" cy="4429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89F8164-4DD9-4EF1-9BBA-97BEC4175F6B}"/>
                </a:ext>
              </a:extLst>
            </p:cNvPr>
            <p:cNvCxnSpPr>
              <a:cxnSpLocks/>
            </p:cNvCxnSpPr>
            <p:nvPr/>
          </p:nvCxnSpPr>
          <p:spPr>
            <a:xfrm>
              <a:off x="7993693" y="969444"/>
              <a:ext cx="0" cy="4759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E4007-AABA-4AE8-A932-AAB1CA626C98}"/>
                </a:ext>
              </a:extLst>
            </p:cNvPr>
            <p:cNvSpPr txBox="1"/>
            <p:nvPr/>
          </p:nvSpPr>
          <p:spPr>
            <a:xfrm>
              <a:off x="5818932" y="1033212"/>
              <a:ext cx="2280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Main service 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DE4F66-3E49-417A-BC36-3CFF2D809817}"/>
              </a:ext>
            </a:extLst>
          </p:cNvPr>
          <p:cNvCxnSpPr>
            <a:stCxn id="25" idx="3"/>
          </p:cNvCxnSpPr>
          <p:nvPr/>
        </p:nvCxnSpPr>
        <p:spPr>
          <a:xfrm flipV="1">
            <a:off x="5640431" y="4067726"/>
            <a:ext cx="1688729" cy="14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CC393-568F-43E4-A35E-4C32544AD070}"/>
              </a:ext>
            </a:extLst>
          </p:cNvPr>
          <p:cNvSpPr/>
          <p:nvPr/>
        </p:nvSpPr>
        <p:spPr>
          <a:xfrm>
            <a:off x="7329160" y="1926491"/>
            <a:ext cx="3606057" cy="4083090"/>
          </a:xfrm>
          <a:prstGeom prst="rect">
            <a:avLst/>
          </a:prstGeom>
          <a:solidFill>
            <a:srgbClr val="1F1E1E"/>
          </a:solidFill>
          <a:ln>
            <a:noFill/>
          </a:ln>
          <a:effectLst>
            <a:outerShdw blurRad="50800" dist="635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50749-F033-456F-A5EC-D4F56D4C74F8}"/>
              </a:ext>
            </a:extLst>
          </p:cNvPr>
          <p:cNvSpPr/>
          <p:nvPr/>
        </p:nvSpPr>
        <p:spPr>
          <a:xfrm>
            <a:off x="7329160" y="2666973"/>
            <a:ext cx="3606057" cy="3349998"/>
          </a:xfrm>
          <a:prstGeom prst="rect">
            <a:avLst/>
          </a:prstGeom>
          <a:solidFill>
            <a:schemeClr val="tx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6F48-1645-4677-8B32-EE40175FF04E}"/>
              </a:ext>
            </a:extLst>
          </p:cNvPr>
          <p:cNvSpPr txBox="1"/>
          <p:nvPr/>
        </p:nvSpPr>
        <p:spPr>
          <a:xfrm>
            <a:off x="8066625" y="2119290"/>
            <a:ext cx="22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Check Point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05B9B0A-6A34-41C2-BB78-B28F7FAF65A4}"/>
              </a:ext>
            </a:extLst>
          </p:cNvPr>
          <p:cNvGrpSpPr/>
          <p:nvPr/>
        </p:nvGrpSpPr>
        <p:grpSpPr>
          <a:xfrm>
            <a:off x="7645166" y="2978240"/>
            <a:ext cx="669446" cy="662724"/>
            <a:chOff x="3332801" y="1019968"/>
            <a:chExt cx="716726" cy="72574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268137-AAE4-4F2A-89D3-7D56555B99D2}"/>
                </a:ext>
              </a:extLst>
            </p:cNvPr>
            <p:cNvSpPr/>
            <p:nvPr/>
          </p:nvSpPr>
          <p:spPr>
            <a:xfrm>
              <a:off x="3418723" y="1343661"/>
              <a:ext cx="414541" cy="4020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래픽 34" descr="확인 표시 단색으로 채워진">
              <a:extLst>
                <a:ext uri="{FF2B5EF4-FFF2-40B4-BE49-F238E27FC236}">
                  <a16:creationId xmlns:a16="http://schemas.microsoft.com/office/drawing/2014/main" id="{D74B6B14-4111-41F6-B446-38A297AF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2801" y="1019968"/>
              <a:ext cx="716726" cy="716726"/>
            </a:xfrm>
            <a:prstGeom prst="rect">
              <a:avLst/>
            </a:prstGeom>
          </p:spPr>
        </p:pic>
      </p:grpSp>
      <p:pic>
        <p:nvPicPr>
          <p:cNvPr id="38" name="그래픽 37" descr="부분적으로 선택 표시된 클립보드 단색으로 채워진">
            <a:extLst>
              <a:ext uri="{FF2B5EF4-FFF2-40B4-BE49-F238E27FC236}">
                <a16:creationId xmlns:a16="http://schemas.microsoft.com/office/drawing/2014/main" id="{28A08371-2F18-4B52-B339-7F455B127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1067" y="1971486"/>
            <a:ext cx="637594" cy="6375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94AFD4-A2DC-4E52-8DA9-BEA2F5A15C88}"/>
              </a:ext>
            </a:extLst>
          </p:cNvPr>
          <p:cNvSpPr txBox="1"/>
          <p:nvPr/>
        </p:nvSpPr>
        <p:spPr>
          <a:xfrm>
            <a:off x="8375957" y="3087679"/>
            <a:ext cx="241520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bg1"/>
                </a:solidFill>
              </a:rPr>
              <a:t>Check</a:t>
            </a:r>
            <a:r>
              <a:rPr lang="ko-KR" altLang="en-US" u="sng" dirty="0">
                <a:solidFill>
                  <a:schemeClr val="bg1"/>
                </a:solidFill>
              </a:rPr>
              <a:t> </a:t>
            </a:r>
            <a:r>
              <a:rPr lang="en-US" altLang="ko-KR" u="sng" dirty="0">
                <a:solidFill>
                  <a:schemeClr val="bg1"/>
                </a:solidFill>
              </a:rPr>
              <a:t>interval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en-US" altLang="ko-KR" dirty="0">
                <a:solidFill>
                  <a:schemeClr val="accent4"/>
                </a:solidFill>
              </a:rPr>
              <a:t>delay: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10 seconds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CE2046-0435-4BC1-8F0A-5171A3B7B7F7}"/>
              </a:ext>
            </a:extLst>
          </p:cNvPr>
          <p:cNvGrpSpPr/>
          <p:nvPr/>
        </p:nvGrpSpPr>
        <p:grpSpPr>
          <a:xfrm>
            <a:off x="7638236" y="4272749"/>
            <a:ext cx="669446" cy="662724"/>
            <a:chOff x="3332801" y="1019968"/>
            <a:chExt cx="716726" cy="72574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72571E-FCE6-4330-885E-03FE0E66A10D}"/>
                </a:ext>
              </a:extLst>
            </p:cNvPr>
            <p:cNvSpPr/>
            <p:nvPr/>
          </p:nvSpPr>
          <p:spPr>
            <a:xfrm>
              <a:off x="3418723" y="1343661"/>
              <a:ext cx="414541" cy="4020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래픽 54" descr="확인 표시 단색으로 채워진">
              <a:extLst>
                <a:ext uri="{FF2B5EF4-FFF2-40B4-BE49-F238E27FC236}">
                  <a16:creationId xmlns:a16="http://schemas.microsoft.com/office/drawing/2014/main" id="{03B766AA-BD6A-45DC-979B-50045754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2801" y="1019968"/>
              <a:ext cx="716726" cy="71672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C803B84-BBE6-4D19-A76D-E8E59A1919B6}"/>
              </a:ext>
            </a:extLst>
          </p:cNvPr>
          <p:cNvSpPr txBox="1"/>
          <p:nvPr/>
        </p:nvSpPr>
        <p:spPr>
          <a:xfrm>
            <a:off x="8413846" y="4484521"/>
            <a:ext cx="24152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bg1"/>
                </a:solidFill>
              </a:rPr>
              <a:t>Beep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-&gt;speech synthesis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    (</a:t>
            </a:r>
            <a:r>
              <a:rPr lang="en-US" altLang="ko-KR" dirty="0" err="1">
                <a:solidFill>
                  <a:schemeClr val="accent4"/>
                </a:solidFill>
              </a:rPr>
              <a:t>kakao</a:t>
            </a:r>
            <a:r>
              <a:rPr lang="en-US" altLang="ko-KR" dirty="0">
                <a:solidFill>
                  <a:schemeClr val="accent4"/>
                </a:solidFill>
              </a:rPr>
              <a:t> voice </a:t>
            </a:r>
            <a:r>
              <a:rPr lang="en-US" altLang="ko-KR" dirty="0" err="1">
                <a:solidFill>
                  <a:schemeClr val="accent4"/>
                </a:solidFill>
              </a:rPr>
              <a:t>api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E9DAF80-E61A-4B4A-8EE4-D93B45E8F470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7EE1E37-83D0-41F9-AA22-0FFDB3B19CB2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34B5B8-060E-48CD-9A9F-9C3CBACDF69B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E773C61-D87F-485C-B034-B8E5C56E7F5A}"/>
              </a:ext>
            </a:extLst>
          </p:cNvPr>
          <p:cNvGrpSpPr/>
          <p:nvPr/>
        </p:nvGrpSpPr>
        <p:grpSpPr>
          <a:xfrm>
            <a:off x="135321" y="1302372"/>
            <a:ext cx="1400537" cy="1409938"/>
            <a:chOff x="158470" y="1391856"/>
            <a:chExt cx="1400537" cy="14099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45B3882-21D2-4E05-9D9E-CBE74685BB7C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각형 50">
              <a:extLst>
                <a:ext uri="{FF2B5EF4-FFF2-40B4-BE49-F238E27FC236}">
                  <a16:creationId xmlns:a16="http://schemas.microsoft.com/office/drawing/2014/main" id="{73EA9C49-55D3-4496-A6F2-C143F3EF5D9A}"/>
                </a:ext>
              </a:extLst>
            </p:cNvPr>
            <p:cNvSpPr/>
            <p:nvPr/>
          </p:nvSpPr>
          <p:spPr>
            <a:xfrm>
              <a:off x="349958" y="1391856"/>
              <a:ext cx="1125811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phase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BFEB3-4DAE-4827-BCD3-0EFBD7FD45A4}"/>
                </a:ext>
              </a:extLst>
            </p:cNvPr>
            <p:cNvSpPr txBox="1"/>
            <p:nvPr/>
          </p:nvSpPr>
          <p:spPr>
            <a:xfrm>
              <a:off x="158470" y="2064328"/>
              <a:ext cx="1400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Main</a:t>
              </a:r>
            </a:p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function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44CCAD2-651B-4EDB-8416-35EF5D7D41BA}"/>
              </a:ext>
            </a:extLst>
          </p:cNvPr>
          <p:cNvGrpSpPr/>
          <p:nvPr/>
        </p:nvGrpSpPr>
        <p:grpSpPr>
          <a:xfrm>
            <a:off x="68084" y="2966715"/>
            <a:ext cx="1495856" cy="1409938"/>
            <a:chOff x="88168" y="1391856"/>
            <a:chExt cx="1495856" cy="14099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09C3BC-E8A7-40F8-84F6-089934C6C8C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오각형 58">
              <a:extLst>
                <a:ext uri="{FF2B5EF4-FFF2-40B4-BE49-F238E27FC236}">
                  <a16:creationId xmlns:a16="http://schemas.microsoft.com/office/drawing/2014/main" id="{2BC12337-3B44-4A65-A959-D82BF46D276B}"/>
                </a:ext>
              </a:extLst>
            </p:cNvPr>
            <p:cNvSpPr/>
            <p:nvPr/>
          </p:nvSpPr>
          <p:spPr>
            <a:xfrm>
              <a:off x="349958" y="1391856"/>
              <a:ext cx="1122745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4761F-5827-478D-964A-FAA1046A48AC}"/>
                </a:ext>
              </a:extLst>
            </p:cNvPr>
            <p:cNvSpPr txBox="1"/>
            <p:nvPr/>
          </p:nvSpPr>
          <p:spPr>
            <a:xfrm>
              <a:off x="88168" y="2013200"/>
              <a:ext cx="1495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System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architecture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C9A3653-197E-48AF-AB1F-5BE80BD0F78C}"/>
              </a:ext>
            </a:extLst>
          </p:cNvPr>
          <p:cNvGrpSpPr/>
          <p:nvPr/>
        </p:nvGrpSpPr>
        <p:grpSpPr>
          <a:xfrm>
            <a:off x="179404" y="4607033"/>
            <a:ext cx="1550923" cy="1409938"/>
            <a:chOff x="202553" y="1391856"/>
            <a:chExt cx="1550923" cy="140993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7883E8-B35A-468C-8688-53BD72F88D1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FF547288-95F8-4CF0-A838-CEBBFF4B5FA6}"/>
                </a:ext>
              </a:extLst>
            </p:cNvPr>
            <p:cNvSpPr/>
            <p:nvPr/>
          </p:nvSpPr>
          <p:spPr>
            <a:xfrm>
              <a:off x="349958" y="1391856"/>
              <a:ext cx="1125809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</a:t>
              </a:r>
              <a:r>
                <a:rPr lang="en-US" altLang="ko-KR" dirty="0"/>
                <a:t> 3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A45739-377B-46FD-A04A-95E4C89FF0BD}"/>
                </a:ext>
              </a:extLst>
            </p:cNvPr>
            <p:cNvSpPr txBox="1"/>
            <p:nvPr/>
          </p:nvSpPr>
          <p:spPr>
            <a:xfrm>
              <a:off x="352939" y="2106868"/>
              <a:ext cx="1400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135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FCB998-0C5A-4088-9964-2D9F9311E3D4}"/>
              </a:ext>
            </a:extLst>
          </p:cNvPr>
          <p:cNvSpPr/>
          <p:nvPr/>
        </p:nvSpPr>
        <p:spPr>
          <a:xfrm>
            <a:off x="2875288" y="3278091"/>
            <a:ext cx="1268802" cy="157927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0F4E84-5591-41C8-B322-737DA5C904DB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438E4-D5C8-43CB-A43A-81626BAEC376}"/>
              </a:ext>
            </a:extLst>
          </p:cNvPr>
          <p:cNvSpPr txBox="1"/>
          <p:nvPr/>
        </p:nvSpPr>
        <p:spPr>
          <a:xfrm>
            <a:off x="2909246" y="2932149"/>
            <a:ext cx="1268802" cy="2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Good posture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103430-0AC8-4137-80E4-E2091091B6AE}"/>
              </a:ext>
            </a:extLst>
          </p:cNvPr>
          <p:cNvSpPr txBox="1"/>
          <p:nvPr/>
        </p:nvSpPr>
        <p:spPr>
          <a:xfrm>
            <a:off x="3283807" y="4965724"/>
            <a:ext cx="1268802" cy="2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Pass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8F6FB5-246F-44CC-A4F2-AED261A52FE1}"/>
              </a:ext>
            </a:extLst>
          </p:cNvPr>
          <p:cNvGrpSpPr/>
          <p:nvPr/>
        </p:nvGrpSpPr>
        <p:grpSpPr>
          <a:xfrm>
            <a:off x="5137406" y="869805"/>
            <a:ext cx="2663171" cy="480929"/>
            <a:chOff x="5330522" y="964504"/>
            <a:chExt cx="2663171" cy="48092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16981AD-5414-4F0B-954C-07FFC6D99D6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522" y="964504"/>
              <a:ext cx="0" cy="4429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89F8164-4DD9-4EF1-9BBA-97BEC4175F6B}"/>
                </a:ext>
              </a:extLst>
            </p:cNvPr>
            <p:cNvCxnSpPr>
              <a:cxnSpLocks/>
            </p:cNvCxnSpPr>
            <p:nvPr/>
          </p:nvCxnSpPr>
          <p:spPr>
            <a:xfrm>
              <a:off x="7993693" y="969444"/>
              <a:ext cx="0" cy="4759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E4007-AABA-4AE8-A932-AAB1CA626C98}"/>
                </a:ext>
              </a:extLst>
            </p:cNvPr>
            <p:cNvSpPr txBox="1"/>
            <p:nvPr/>
          </p:nvSpPr>
          <p:spPr>
            <a:xfrm>
              <a:off x="5563055" y="1007384"/>
              <a:ext cx="2280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Warning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Process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DE4F66-3E49-417A-BC36-3CFF2D809817}"/>
              </a:ext>
            </a:extLst>
          </p:cNvPr>
          <p:cNvCxnSpPr>
            <a:cxnSpLocks/>
          </p:cNvCxnSpPr>
          <p:nvPr/>
        </p:nvCxnSpPr>
        <p:spPr>
          <a:xfrm flipV="1">
            <a:off x="5640431" y="4067726"/>
            <a:ext cx="1688729" cy="14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CC393-568F-43E4-A35E-4C32544AD070}"/>
              </a:ext>
            </a:extLst>
          </p:cNvPr>
          <p:cNvSpPr/>
          <p:nvPr/>
        </p:nvSpPr>
        <p:spPr>
          <a:xfrm>
            <a:off x="7329160" y="1926491"/>
            <a:ext cx="3606057" cy="4083090"/>
          </a:xfrm>
          <a:prstGeom prst="rect">
            <a:avLst/>
          </a:prstGeom>
          <a:solidFill>
            <a:srgbClr val="1F1E1E"/>
          </a:solidFill>
          <a:ln>
            <a:noFill/>
          </a:ln>
          <a:effectLst>
            <a:outerShdw blurRad="50800" dist="635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50749-F033-456F-A5EC-D4F56D4C74F8}"/>
              </a:ext>
            </a:extLst>
          </p:cNvPr>
          <p:cNvSpPr/>
          <p:nvPr/>
        </p:nvSpPr>
        <p:spPr>
          <a:xfrm>
            <a:off x="7329160" y="2666973"/>
            <a:ext cx="3606057" cy="3349998"/>
          </a:xfrm>
          <a:prstGeom prst="rect">
            <a:avLst/>
          </a:prstGeom>
          <a:solidFill>
            <a:schemeClr val="tx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6F48-1645-4677-8B32-EE40175FF04E}"/>
              </a:ext>
            </a:extLst>
          </p:cNvPr>
          <p:cNvSpPr txBox="1"/>
          <p:nvPr/>
        </p:nvSpPr>
        <p:spPr>
          <a:xfrm>
            <a:off x="8066625" y="2119290"/>
            <a:ext cx="22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Check Point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05B9B0A-6A34-41C2-BB78-B28F7FAF65A4}"/>
              </a:ext>
            </a:extLst>
          </p:cNvPr>
          <p:cNvGrpSpPr/>
          <p:nvPr/>
        </p:nvGrpSpPr>
        <p:grpSpPr>
          <a:xfrm>
            <a:off x="7645166" y="2978240"/>
            <a:ext cx="669446" cy="662724"/>
            <a:chOff x="3332801" y="1019968"/>
            <a:chExt cx="716726" cy="72574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268137-AAE4-4F2A-89D3-7D56555B99D2}"/>
                </a:ext>
              </a:extLst>
            </p:cNvPr>
            <p:cNvSpPr/>
            <p:nvPr/>
          </p:nvSpPr>
          <p:spPr>
            <a:xfrm>
              <a:off x="3418723" y="1343661"/>
              <a:ext cx="414541" cy="4020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래픽 34" descr="확인 표시 단색으로 채워진">
              <a:extLst>
                <a:ext uri="{FF2B5EF4-FFF2-40B4-BE49-F238E27FC236}">
                  <a16:creationId xmlns:a16="http://schemas.microsoft.com/office/drawing/2014/main" id="{D74B6B14-4111-41F6-B446-38A297AF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2801" y="1019968"/>
              <a:ext cx="716726" cy="716726"/>
            </a:xfrm>
            <a:prstGeom prst="rect">
              <a:avLst/>
            </a:prstGeom>
          </p:spPr>
        </p:pic>
      </p:grpSp>
      <p:pic>
        <p:nvPicPr>
          <p:cNvPr id="38" name="그래픽 37" descr="부분적으로 선택 표시된 클립보드 단색으로 채워진">
            <a:extLst>
              <a:ext uri="{FF2B5EF4-FFF2-40B4-BE49-F238E27FC236}">
                <a16:creationId xmlns:a16="http://schemas.microsoft.com/office/drawing/2014/main" id="{28A08371-2F18-4B52-B339-7F455B127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067" y="1971486"/>
            <a:ext cx="637594" cy="6375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94AFD4-A2DC-4E52-8DA9-BEA2F5A15C88}"/>
              </a:ext>
            </a:extLst>
          </p:cNvPr>
          <p:cNvSpPr txBox="1"/>
          <p:nvPr/>
        </p:nvSpPr>
        <p:spPr>
          <a:xfrm>
            <a:off x="8375957" y="3087679"/>
            <a:ext cx="22561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bg1"/>
                </a:solidFill>
              </a:rPr>
              <a:t>Warning cycle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en-US" altLang="ko-KR" dirty="0">
                <a:solidFill>
                  <a:schemeClr val="accent4"/>
                </a:solidFill>
              </a:rPr>
              <a:t>delay: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10,000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CE2046-0435-4BC1-8F0A-5171A3B7B7F7}"/>
              </a:ext>
            </a:extLst>
          </p:cNvPr>
          <p:cNvGrpSpPr/>
          <p:nvPr/>
        </p:nvGrpSpPr>
        <p:grpSpPr>
          <a:xfrm>
            <a:off x="7638236" y="4272749"/>
            <a:ext cx="669446" cy="662724"/>
            <a:chOff x="3332801" y="1019968"/>
            <a:chExt cx="716726" cy="72574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72571E-FCE6-4330-885E-03FE0E66A10D}"/>
                </a:ext>
              </a:extLst>
            </p:cNvPr>
            <p:cNvSpPr/>
            <p:nvPr/>
          </p:nvSpPr>
          <p:spPr>
            <a:xfrm>
              <a:off x="3418723" y="1343661"/>
              <a:ext cx="414541" cy="4020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래픽 54" descr="확인 표시 단색으로 채워진">
              <a:extLst>
                <a:ext uri="{FF2B5EF4-FFF2-40B4-BE49-F238E27FC236}">
                  <a16:creationId xmlns:a16="http://schemas.microsoft.com/office/drawing/2014/main" id="{03B766AA-BD6A-45DC-979B-50045754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2801" y="1019968"/>
              <a:ext cx="716726" cy="71672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C803B84-BBE6-4D19-A76D-E8E59A1919B6}"/>
              </a:ext>
            </a:extLst>
          </p:cNvPr>
          <p:cNvSpPr txBox="1"/>
          <p:nvPr/>
        </p:nvSpPr>
        <p:spPr>
          <a:xfrm>
            <a:off x="8413846" y="4484521"/>
            <a:ext cx="24152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bg1"/>
                </a:solidFill>
              </a:rPr>
              <a:t>Beep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-&gt;speech synthesis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    (</a:t>
            </a:r>
            <a:r>
              <a:rPr lang="en-US" altLang="ko-KR" dirty="0" err="1">
                <a:solidFill>
                  <a:schemeClr val="accent4"/>
                </a:solidFill>
              </a:rPr>
              <a:t>kakao</a:t>
            </a:r>
            <a:r>
              <a:rPr lang="en-US" altLang="ko-KR" dirty="0">
                <a:solidFill>
                  <a:schemeClr val="accent4"/>
                </a:solidFill>
              </a:rPr>
              <a:t> rest </a:t>
            </a:r>
            <a:r>
              <a:rPr lang="en-US" altLang="ko-KR" dirty="0" err="1">
                <a:solidFill>
                  <a:schemeClr val="accent4"/>
                </a:solidFill>
              </a:rPr>
              <a:t>api</a:t>
            </a:r>
            <a:r>
              <a:rPr lang="en-US" altLang="ko-KR" dirty="0">
                <a:solidFill>
                  <a:schemeClr val="accent4"/>
                </a:solidFill>
              </a:rPr>
              <a:t>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859561-41A4-4811-ABD7-68D9C261B23F}"/>
              </a:ext>
            </a:extLst>
          </p:cNvPr>
          <p:cNvSpPr/>
          <p:nvPr/>
        </p:nvSpPr>
        <p:spPr>
          <a:xfrm>
            <a:off x="1674410" y="461186"/>
            <a:ext cx="10517589" cy="6396814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DB7113-B3C4-419A-8556-874E24301637}"/>
              </a:ext>
            </a:extLst>
          </p:cNvPr>
          <p:cNvSpPr txBox="1"/>
          <p:nvPr/>
        </p:nvSpPr>
        <p:spPr>
          <a:xfrm>
            <a:off x="4510307" y="2978240"/>
            <a:ext cx="1268802" cy="2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Turtleneck 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D9C1EA-EF65-4135-8E82-F38D1B8963A4}"/>
              </a:ext>
            </a:extLst>
          </p:cNvPr>
          <p:cNvSpPr txBox="1"/>
          <p:nvPr/>
        </p:nvSpPr>
        <p:spPr>
          <a:xfrm>
            <a:off x="4671913" y="4998194"/>
            <a:ext cx="1268802" cy="2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Warning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069F42-849B-4075-BD35-2F33B1CD7779}"/>
              </a:ext>
            </a:extLst>
          </p:cNvPr>
          <p:cNvSpPr/>
          <p:nvPr/>
        </p:nvSpPr>
        <p:spPr>
          <a:xfrm>
            <a:off x="2167395" y="2355284"/>
            <a:ext cx="4021307" cy="3205722"/>
          </a:xfrm>
          <a:prstGeom prst="rect">
            <a:avLst/>
          </a:prstGeom>
          <a:noFill/>
          <a:ln w="476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3043D3-C06D-42B6-AAEC-E1E7815A20EA}"/>
              </a:ext>
            </a:extLst>
          </p:cNvPr>
          <p:cNvSpPr/>
          <p:nvPr/>
        </p:nvSpPr>
        <p:spPr>
          <a:xfrm>
            <a:off x="2245719" y="2720278"/>
            <a:ext cx="3865650" cy="2701698"/>
          </a:xfrm>
          <a:prstGeom prst="rect">
            <a:avLst/>
          </a:prstGeom>
          <a:noFill/>
          <a:ln w="476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F8DAF0-3C69-4093-B4BD-2C2C36B92884}"/>
              </a:ext>
            </a:extLst>
          </p:cNvPr>
          <p:cNvSpPr txBox="1"/>
          <p:nvPr/>
        </p:nvSpPr>
        <p:spPr>
          <a:xfrm>
            <a:off x="4018676" y="2424598"/>
            <a:ext cx="653237" cy="242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CAM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F1553B-240F-4440-B818-BE81741411ED}"/>
              </a:ext>
            </a:extLst>
          </p:cNvPr>
          <p:cNvSpPr/>
          <p:nvPr/>
        </p:nvSpPr>
        <p:spPr>
          <a:xfrm>
            <a:off x="3899450" y="2490132"/>
            <a:ext cx="118974" cy="1408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9802DB-8D8B-4C1F-A233-DAEEC9E2E106}"/>
              </a:ext>
            </a:extLst>
          </p:cNvPr>
          <p:cNvCxnSpPr>
            <a:cxnSpLocks/>
          </p:cNvCxnSpPr>
          <p:nvPr/>
        </p:nvCxnSpPr>
        <p:spPr>
          <a:xfrm flipV="1">
            <a:off x="5640431" y="4067726"/>
            <a:ext cx="1602580" cy="143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3EF9EA-DAFC-4BED-B409-0AD7997D134C}"/>
              </a:ext>
            </a:extLst>
          </p:cNvPr>
          <p:cNvSpPr txBox="1"/>
          <p:nvPr/>
        </p:nvSpPr>
        <p:spPr>
          <a:xfrm>
            <a:off x="7415309" y="3125447"/>
            <a:ext cx="3704441" cy="12852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특정 자세 </a:t>
            </a:r>
            <a:r>
              <a:rPr lang="en-US" altLang="ko-KR" b="1" dirty="0">
                <a:solidFill>
                  <a:srgbClr val="FFC000"/>
                </a:solidFill>
              </a:rPr>
              <a:t>10</a:t>
            </a:r>
            <a:r>
              <a:rPr lang="ko-KR" altLang="en-US" b="1" dirty="0">
                <a:solidFill>
                  <a:srgbClr val="FFC000"/>
                </a:solidFill>
              </a:rPr>
              <a:t>초 이상 </a:t>
            </a:r>
            <a:r>
              <a:rPr lang="ko-KR" altLang="en-US" dirty="0">
                <a:solidFill>
                  <a:schemeClr val="bg1"/>
                </a:solidFill>
              </a:rPr>
              <a:t>유지 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알림음</a:t>
            </a:r>
            <a:r>
              <a:rPr lang="ko-KR" altLang="en-US" dirty="0">
                <a:solidFill>
                  <a:schemeClr val="bg1"/>
                </a:solidFill>
              </a:rPr>
              <a:t> 발생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BFD1B2C-D722-4908-B441-C74C6F6CFD8D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2ADB1A-14DF-4E15-9161-75C23EFF154F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F5F386-F436-4849-9D89-51876CC0C42B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2E5C9DA-B043-4F55-A598-78772373E21E}"/>
              </a:ext>
            </a:extLst>
          </p:cNvPr>
          <p:cNvSpPr/>
          <p:nvPr/>
        </p:nvSpPr>
        <p:spPr>
          <a:xfrm>
            <a:off x="4371629" y="3279527"/>
            <a:ext cx="1268802" cy="1579271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003488B-3D3D-446A-834A-B857D18205EC}"/>
              </a:ext>
            </a:extLst>
          </p:cNvPr>
          <p:cNvGrpSpPr/>
          <p:nvPr/>
        </p:nvGrpSpPr>
        <p:grpSpPr>
          <a:xfrm>
            <a:off x="135321" y="1302372"/>
            <a:ext cx="1400537" cy="1409938"/>
            <a:chOff x="158470" y="1391856"/>
            <a:chExt cx="1400537" cy="14099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8B2BD79-CEEA-4EA9-9082-6EB68F870D0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오각형 58">
              <a:extLst>
                <a:ext uri="{FF2B5EF4-FFF2-40B4-BE49-F238E27FC236}">
                  <a16:creationId xmlns:a16="http://schemas.microsoft.com/office/drawing/2014/main" id="{53D2356F-1F85-4585-9D5E-FE492C51D557}"/>
                </a:ext>
              </a:extLst>
            </p:cNvPr>
            <p:cNvSpPr/>
            <p:nvPr/>
          </p:nvSpPr>
          <p:spPr>
            <a:xfrm>
              <a:off x="349958" y="1391856"/>
              <a:ext cx="1125811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phase 1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02A938-306B-46B3-B4C1-662FED283E56}"/>
                </a:ext>
              </a:extLst>
            </p:cNvPr>
            <p:cNvSpPr txBox="1"/>
            <p:nvPr/>
          </p:nvSpPr>
          <p:spPr>
            <a:xfrm>
              <a:off x="158470" y="2064328"/>
              <a:ext cx="1400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Main</a:t>
              </a:r>
            </a:p>
            <a:p>
              <a:pPr algn="ctr"/>
              <a:r>
                <a:rPr lang="en-US" altLang="ko-KR" sz="1400" dirty="0">
                  <a:solidFill>
                    <a:srgbClr val="FFC000"/>
                  </a:solidFill>
                </a:rPr>
                <a:t>function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CB697E3-FC86-4FC5-A12B-0F499AA7BB7F}"/>
              </a:ext>
            </a:extLst>
          </p:cNvPr>
          <p:cNvGrpSpPr/>
          <p:nvPr/>
        </p:nvGrpSpPr>
        <p:grpSpPr>
          <a:xfrm>
            <a:off x="68084" y="2966715"/>
            <a:ext cx="1495856" cy="1409938"/>
            <a:chOff x="88168" y="1391856"/>
            <a:chExt cx="1495856" cy="140993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2CFBBD4-BCCC-4A2C-B376-D75D6DF21EF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각형 62">
              <a:extLst>
                <a:ext uri="{FF2B5EF4-FFF2-40B4-BE49-F238E27FC236}">
                  <a16:creationId xmlns:a16="http://schemas.microsoft.com/office/drawing/2014/main" id="{F52F3449-9BB2-4C77-93B0-775173CDAE8C}"/>
                </a:ext>
              </a:extLst>
            </p:cNvPr>
            <p:cNvSpPr/>
            <p:nvPr/>
          </p:nvSpPr>
          <p:spPr>
            <a:xfrm>
              <a:off x="349958" y="1391856"/>
              <a:ext cx="1122745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0B753C8-1D78-44F3-A748-3F8F403F313B}"/>
                </a:ext>
              </a:extLst>
            </p:cNvPr>
            <p:cNvSpPr txBox="1"/>
            <p:nvPr/>
          </p:nvSpPr>
          <p:spPr>
            <a:xfrm>
              <a:off x="88168" y="2013200"/>
              <a:ext cx="1495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System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architecture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C1B4B1-2011-4CC7-ACA9-E8898161229F}"/>
              </a:ext>
            </a:extLst>
          </p:cNvPr>
          <p:cNvGrpSpPr/>
          <p:nvPr/>
        </p:nvGrpSpPr>
        <p:grpSpPr>
          <a:xfrm>
            <a:off x="179404" y="4607033"/>
            <a:ext cx="1550923" cy="1409938"/>
            <a:chOff x="202553" y="1391856"/>
            <a:chExt cx="1550923" cy="140993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7C21C8C-2E6E-4FF5-A715-174CADCFE611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각형 78">
              <a:extLst>
                <a:ext uri="{FF2B5EF4-FFF2-40B4-BE49-F238E27FC236}">
                  <a16:creationId xmlns:a16="http://schemas.microsoft.com/office/drawing/2014/main" id="{FB515576-5074-441F-B2C3-E8E2D12BB408}"/>
                </a:ext>
              </a:extLst>
            </p:cNvPr>
            <p:cNvSpPr/>
            <p:nvPr/>
          </p:nvSpPr>
          <p:spPr>
            <a:xfrm>
              <a:off x="349958" y="1391856"/>
              <a:ext cx="1125809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</a:t>
              </a:r>
              <a:r>
                <a:rPr lang="en-US" altLang="ko-KR" dirty="0"/>
                <a:t> 3</a:t>
              </a:r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6C098C4-4C5E-4CC6-8C1D-8BD88DD43D7B}"/>
                </a:ext>
              </a:extLst>
            </p:cNvPr>
            <p:cNvSpPr txBox="1"/>
            <p:nvPr/>
          </p:nvSpPr>
          <p:spPr>
            <a:xfrm>
              <a:off x="352939" y="2106868"/>
              <a:ext cx="1400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686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8B0624-1766-45D3-8C24-4C464B706EB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Previous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943684" y="5300715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637007" y="3896972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3823170" y="3896972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773587" y="43700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872190" y="4397802"/>
            <a:ext cx="11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10110901" y="2200846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626637" y="2277703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8778374" y="3507556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929020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C3DA1C-E92B-4553-8B36-6AC79AB49662}"/>
              </a:ext>
            </a:extLst>
          </p:cNvPr>
          <p:cNvSpPr/>
          <p:nvPr/>
        </p:nvSpPr>
        <p:spPr>
          <a:xfrm>
            <a:off x="7614462" y="1998126"/>
            <a:ext cx="3695222" cy="418697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44" y="2228868"/>
            <a:ext cx="831822" cy="831822"/>
          </a:xfrm>
          <a:prstGeom prst="rect">
            <a:avLst/>
          </a:prstGeom>
        </p:spPr>
      </p:pic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62B494F-1D9A-4980-950E-339DB60F83E3}"/>
              </a:ext>
            </a:extLst>
          </p:cNvPr>
          <p:cNvSpPr/>
          <p:nvPr/>
        </p:nvSpPr>
        <p:spPr>
          <a:xfrm>
            <a:off x="3196767" y="2487343"/>
            <a:ext cx="1085012" cy="380884"/>
          </a:xfrm>
          <a:prstGeom prst="roundRect">
            <a:avLst/>
          </a:prstGeom>
          <a:solidFill>
            <a:srgbClr val="1F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634646F-826F-4392-B285-6D354C8DEC63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4427414" y="2644779"/>
            <a:ext cx="3615630" cy="9276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BA9DF36-C51A-4F5A-8816-16B9B21BC3E7}"/>
              </a:ext>
            </a:extLst>
          </p:cNvPr>
          <p:cNvCxnSpPr>
            <a:cxnSpLocks/>
          </p:cNvCxnSpPr>
          <p:nvPr/>
        </p:nvCxnSpPr>
        <p:spPr>
          <a:xfrm flipH="1">
            <a:off x="4434479" y="3224375"/>
            <a:ext cx="3608565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666567" y="2677785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929" y="4516462"/>
            <a:ext cx="811940" cy="811940"/>
          </a:xfrm>
          <a:prstGeom prst="rect">
            <a:avLst/>
          </a:prstGeom>
        </p:spPr>
      </p:pic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E45B2C-5B8F-4012-ACED-55BD4EE977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7688" y="3323313"/>
            <a:ext cx="1861742" cy="1657974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10110901" y="5295147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6878171-9D98-487A-8A55-7B2A719B0F78}"/>
              </a:ext>
            </a:extLst>
          </p:cNvPr>
          <p:cNvCxnSpPr>
            <a:cxnSpLocks/>
          </p:cNvCxnSpPr>
          <p:nvPr/>
        </p:nvCxnSpPr>
        <p:spPr>
          <a:xfrm>
            <a:off x="8888666" y="2541769"/>
            <a:ext cx="110046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2852C8-7E0D-42C8-B2DB-84D0CBE85C0E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2C6BC2-4C38-47E3-81EA-94128F5AE713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EF0AB5-D054-4A33-A0B3-91BE3AB8A5E7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7F995D3-01E8-4709-B895-79E5CD367A8B}"/>
              </a:ext>
            </a:extLst>
          </p:cNvPr>
          <p:cNvSpPr txBox="1"/>
          <p:nvPr/>
        </p:nvSpPr>
        <p:spPr>
          <a:xfrm>
            <a:off x="5915544" y="22258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DEB48724-E32C-4DD2-9A87-BE1647BB904F}"/>
              </a:ext>
            </a:extLst>
          </p:cNvPr>
          <p:cNvSpPr/>
          <p:nvPr/>
        </p:nvSpPr>
        <p:spPr>
          <a:xfrm>
            <a:off x="8469634" y="5220591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4AC32349-38F4-4C30-9F32-3B9082F1CE99}"/>
              </a:ext>
            </a:extLst>
          </p:cNvPr>
          <p:cNvSpPr/>
          <p:nvPr/>
        </p:nvSpPr>
        <p:spPr>
          <a:xfrm>
            <a:off x="5628060" y="334607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A5D33D3-2E55-4D83-A901-33676516E40E}"/>
              </a:ext>
            </a:extLst>
          </p:cNvPr>
          <p:cNvSpPr txBox="1"/>
          <p:nvPr/>
        </p:nvSpPr>
        <p:spPr>
          <a:xfrm>
            <a:off x="9021453" y="34426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777B23-B3FA-4640-8656-58FB1DF86311}"/>
              </a:ext>
            </a:extLst>
          </p:cNvPr>
          <p:cNvSpPr txBox="1"/>
          <p:nvPr/>
        </p:nvSpPr>
        <p:spPr>
          <a:xfrm>
            <a:off x="8713606" y="5149627"/>
            <a:ext cx="8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838C71-DB8A-4FBE-A84F-94850E436E57}"/>
              </a:ext>
            </a:extLst>
          </p:cNvPr>
          <p:cNvSpPr txBox="1"/>
          <p:nvPr/>
        </p:nvSpPr>
        <p:spPr>
          <a:xfrm>
            <a:off x="5909009" y="3268622"/>
            <a:ext cx="8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C317C9D5-34A0-4A34-BE14-5128308C53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138" y="3512488"/>
            <a:ext cx="1473678" cy="1182273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5880E1-858E-42D6-A181-0608F4C127FD}"/>
              </a:ext>
            </a:extLst>
          </p:cNvPr>
          <p:cNvSpPr txBox="1"/>
          <p:nvPr/>
        </p:nvSpPr>
        <p:spPr>
          <a:xfrm>
            <a:off x="7621370" y="1626959"/>
            <a:ext cx="154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server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A124DE-FAD9-4300-8CE0-66694090815C}"/>
              </a:ext>
            </a:extLst>
          </p:cNvPr>
          <p:cNvSpPr txBox="1"/>
          <p:nvPr/>
        </p:nvSpPr>
        <p:spPr>
          <a:xfrm>
            <a:off x="313923" y="3785064"/>
            <a:ext cx="149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</a:rPr>
              <a:t>detector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0C427BF-B9EE-44C8-AB75-63945A0C039F}"/>
              </a:ext>
            </a:extLst>
          </p:cNvPr>
          <p:cNvGrpSpPr/>
          <p:nvPr/>
        </p:nvGrpSpPr>
        <p:grpSpPr>
          <a:xfrm rot="5400000">
            <a:off x="503576" y="2327107"/>
            <a:ext cx="749829" cy="148017"/>
            <a:chOff x="4624842" y="5374772"/>
            <a:chExt cx="1180199" cy="23292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4EA59AF-CD95-4D2B-8E6A-F2DD68F9EC7E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F4AC90A5-A0D7-4604-BCD6-C8E36D9BE1A1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BC2A169-3EA8-4811-A858-E7B4C4D98298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7BAA3A5-4A5A-4C65-9559-18DB35AFD420}"/>
              </a:ext>
            </a:extLst>
          </p:cNvPr>
          <p:cNvGrpSpPr/>
          <p:nvPr/>
        </p:nvGrpSpPr>
        <p:grpSpPr>
          <a:xfrm rot="5400000">
            <a:off x="505377" y="4666958"/>
            <a:ext cx="749829" cy="148017"/>
            <a:chOff x="4624842" y="5374772"/>
            <a:chExt cx="1180199" cy="232925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32214B2A-32F1-4350-89FB-CD2D1B3674DE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E07262-FCA4-4CF0-9622-27883D7B5D10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72E10984-9DB3-4658-9FE7-3CC0E8339BA7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8" name="그래픽 117" descr="사이렌 단색으로 채워진">
            <a:extLst>
              <a:ext uri="{FF2B5EF4-FFF2-40B4-BE49-F238E27FC236}">
                <a16:creationId xmlns:a16="http://schemas.microsoft.com/office/drawing/2014/main" id="{A2D890D5-71FA-4BEC-A70A-61F6F8F0E8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838" y="5186248"/>
            <a:ext cx="1091504" cy="109150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39F956F-F2BD-4CA0-B33E-5E115245E713}"/>
              </a:ext>
            </a:extLst>
          </p:cNvPr>
          <p:cNvSpPr txBox="1"/>
          <p:nvPr/>
        </p:nvSpPr>
        <p:spPr>
          <a:xfrm>
            <a:off x="381032" y="6249209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warning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20" name="그래픽 119" descr="사물 인터넷 윤곽선">
            <a:extLst>
              <a:ext uri="{FF2B5EF4-FFF2-40B4-BE49-F238E27FC236}">
                <a16:creationId xmlns:a16="http://schemas.microsoft.com/office/drawing/2014/main" id="{2A5BD1F0-3437-4440-A152-8421C15E96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584" y="607138"/>
            <a:ext cx="1061502" cy="87144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2596CCD-305F-4F67-A36F-5B8BE0ACB029}"/>
              </a:ext>
            </a:extLst>
          </p:cNvPr>
          <p:cNvSpPr txBox="1"/>
          <p:nvPr/>
        </p:nvSpPr>
        <p:spPr>
          <a:xfrm>
            <a:off x="160988" y="1523336"/>
            <a:ext cx="19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FAADC"/>
                </a:solidFill>
              </a:rPr>
              <a:t>Model load</a:t>
            </a:r>
            <a:endParaRPr lang="ko-KR" altLang="en-US" dirty="0">
              <a:solidFill>
                <a:srgbClr val="8FAADC"/>
              </a:solidFill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FF7E878-3C0E-4826-97E2-204050B14CA8}"/>
              </a:ext>
            </a:extLst>
          </p:cNvPr>
          <p:cNvGrpSpPr/>
          <p:nvPr/>
        </p:nvGrpSpPr>
        <p:grpSpPr>
          <a:xfrm>
            <a:off x="375417" y="2965467"/>
            <a:ext cx="914400" cy="914400"/>
            <a:chOff x="3190622" y="4981927"/>
            <a:chExt cx="914400" cy="914400"/>
          </a:xfrm>
          <a:solidFill>
            <a:srgbClr val="FFC000"/>
          </a:solidFill>
        </p:grpSpPr>
        <p:pic>
          <p:nvPicPr>
            <p:cNvPr id="125" name="그래픽 124" descr="눈 단색으로 채워진">
              <a:extLst>
                <a:ext uri="{FF2B5EF4-FFF2-40B4-BE49-F238E27FC236}">
                  <a16:creationId xmlns:a16="http://schemas.microsoft.com/office/drawing/2014/main" id="{64C843D6-6D82-425E-86B6-19753B84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A50DBDD-AB45-4FA8-8627-E0AB33FC8406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CD8BEC4A-8979-4EE6-A99F-250A151226A4}"/>
                </a:ext>
              </a:extLst>
            </p:cNvPr>
            <p:cNvCxnSpPr>
              <a:endCxn id="125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53A6C3D7-A295-4CED-AE72-DD77BD100ACB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0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87B2DA-EFAC-4DB2-A820-60861CB4D194}"/>
              </a:ext>
            </a:extLst>
          </p:cNvPr>
          <p:cNvSpPr/>
          <p:nvPr/>
        </p:nvSpPr>
        <p:spPr>
          <a:xfrm>
            <a:off x="0" y="0"/>
            <a:ext cx="3009900" cy="685800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E659-C660-4CD8-A8E8-895071210DC6}"/>
              </a:ext>
            </a:extLst>
          </p:cNvPr>
          <p:cNvSpPr/>
          <p:nvPr/>
        </p:nvSpPr>
        <p:spPr>
          <a:xfrm>
            <a:off x="3009900" y="0"/>
            <a:ext cx="3009900" cy="685800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F936C8-C0C3-453B-AB09-E3EB38C5F3E2}"/>
              </a:ext>
            </a:extLst>
          </p:cNvPr>
          <p:cNvSpPr/>
          <p:nvPr/>
        </p:nvSpPr>
        <p:spPr>
          <a:xfrm>
            <a:off x="6019800" y="-1"/>
            <a:ext cx="3162300" cy="685800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3815A-A821-4A66-90BA-05022FA286BE}"/>
              </a:ext>
            </a:extLst>
          </p:cNvPr>
          <p:cNvSpPr/>
          <p:nvPr/>
        </p:nvSpPr>
        <p:spPr>
          <a:xfrm>
            <a:off x="9182100" y="0"/>
            <a:ext cx="3009900" cy="685800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15A8D-0575-42D4-9505-499E58A69CE2}"/>
              </a:ext>
            </a:extLst>
          </p:cNvPr>
          <p:cNvSpPr/>
          <p:nvPr/>
        </p:nvSpPr>
        <p:spPr>
          <a:xfrm>
            <a:off x="0" y="-28575"/>
            <a:ext cx="12192000" cy="701651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1404DE-80E8-47EF-9902-779E3EB95929}"/>
              </a:ext>
            </a:extLst>
          </p:cNvPr>
          <p:cNvGrpSpPr/>
          <p:nvPr/>
        </p:nvGrpSpPr>
        <p:grpSpPr>
          <a:xfrm>
            <a:off x="2962278" y="0"/>
            <a:ext cx="95241" cy="5057775"/>
            <a:chOff x="2962278" y="0"/>
            <a:chExt cx="95241" cy="50577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D04DF-3354-4EA2-8D3A-6637D1B16193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85743A-690C-44CF-9184-9CE9C68DB00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0E33FA-F62D-4DB7-B4E7-DD4409468174}"/>
              </a:ext>
            </a:extLst>
          </p:cNvPr>
          <p:cNvGrpSpPr/>
          <p:nvPr/>
        </p:nvGrpSpPr>
        <p:grpSpPr>
          <a:xfrm>
            <a:off x="9134479" y="0"/>
            <a:ext cx="95241" cy="5057775"/>
            <a:chOff x="2962278" y="0"/>
            <a:chExt cx="95241" cy="50577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B08A8FA-D95E-46BF-A8AD-FF963F94342A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4FCBA6-D3B4-442E-BE32-6D5B1890D63D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8DDD05-E2BA-41C7-9601-EA52C47539C6}"/>
              </a:ext>
            </a:extLst>
          </p:cNvPr>
          <p:cNvGrpSpPr/>
          <p:nvPr/>
        </p:nvGrpSpPr>
        <p:grpSpPr>
          <a:xfrm rot="10800000">
            <a:off x="5972180" y="1800225"/>
            <a:ext cx="95241" cy="5057775"/>
            <a:chOff x="2962278" y="0"/>
            <a:chExt cx="95241" cy="505777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626FCDC-1A11-44B9-BBD5-70F85153404E}"/>
                </a:ext>
              </a:extLst>
            </p:cNvPr>
            <p:cNvCxnSpPr/>
            <p:nvPr/>
          </p:nvCxnSpPr>
          <p:spPr>
            <a:xfrm>
              <a:off x="3009900" y="0"/>
              <a:ext cx="0" cy="50101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8ADE8-EFFD-4281-B98B-3480498A31C1}"/>
                </a:ext>
              </a:extLst>
            </p:cNvPr>
            <p:cNvSpPr/>
            <p:nvPr/>
          </p:nvSpPr>
          <p:spPr>
            <a:xfrm>
              <a:off x="2962278" y="4962525"/>
              <a:ext cx="95241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2F72EF-C909-4CAD-846A-BE248AD48FB6}"/>
              </a:ext>
            </a:extLst>
          </p:cNvPr>
          <p:cNvSpPr txBox="1"/>
          <p:nvPr/>
        </p:nvSpPr>
        <p:spPr>
          <a:xfrm>
            <a:off x="457194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dirty="0">
                <a:solidFill>
                  <a:schemeClr val="bg1"/>
                </a:solidFill>
              </a:rPr>
              <a:t> Introduction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070A-8E14-41C1-AA85-1CF3EA324286}"/>
              </a:ext>
            </a:extLst>
          </p:cNvPr>
          <p:cNvSpPr txBox="1"/>
          <p:nvPr/>
        </p:nvSpPr>
        <p:spPr>
          <a:xfrm>
            <a:off x="3571870" y="198120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94247-71EC-48B4-9186-E4D21F4B8858}"/>
              </a:ext>
            </a:extLst>
          </p:cNvPr>
          <p:cNvSpPr txBox="1"/>
          <p:nvPr/>
        </p:nvSpPr>
        <p:spPr>
          <a:xfrm>
            <a:off x="3571869" y="2429807"/>
            <a:ext cx="240030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Back-ground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WBS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555C2-89B3-4BCE-84B0-0BECE072F45C}"/>
              </a:ext>
            </a:extLst>
          </p:cNvPr>
          <p:cNvSpPr txBox="1"/>
          <p:nvPr/>
        </p:nvSpPr>
        <p:spPr>
          <a:xfrm>
            <a:off x="6581767" y="2000250"/>
            <a:ext cx="240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F7279-8432-482E-8471-F98E4FF7869E}"/>
              </a:ext>
            </a:extLst>
          </p:cNvPr>
          <p:cNvSpPr txBox="1"/>
          <p:nvPr/>
        </p:nvSpPr>
        <p:spPr>
          <a:xfrm>
            <a:off x="9963152" y="1981200"/>
            <a:ext cx="184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1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8B0624-1766-45D3-8C24-4C464B706EB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Previous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943684" y="5300715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637007" y="3896972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3823170" y="3896972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773587" y="43700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872190" y="4397802"/>
            <a:ext cx="11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10110901" y="2200846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626637" y="2277703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8778374" y="3507556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929020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C3DA1C-E92B-4553-8B36-6AC79AB49662}"/>
              </a:ext>
            </a:extLst>
          </p:cNvPr>
          <p:cNvSpPr/>
          <p:nvPr/>
        </p:nvSpPr>
        <p:spPr>
          <a:xfrm>
            <a:off x="7614462" y="1998126"/>
            <a:ext cx="3695222" cy="418697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44" y="2228868"/>
            <a:ext cx="831822" cy="831822"/>
          </a:xfrm>
          <a:prstGeom prst="rect">
            <a:avLst/>
          </a:prstGeom>
        </p:spPr>
      </p:pic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62B494F-1D9A-4980-950E-339DB60F83E3}"/>
              </a:ext>
            </a:extLst>
          </p:cNvPr>
          <p:cNvSpPr/>
          <p:nvPr/>
        </p:nvSpPr>
        <p:spPr>
          <a:xfrm>
            <a:off x="3196767" y="2487343"/>
            <a:ext cx="1085012" cy="380884"/>
          </a:xfrm>
          <a:prstGeom prst="roundRect">
            <a:avLst/>
          </a:prstGeom>
          <a:solidFill>
            <a:srgbClr val="1F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634646F-826F-4392-B285-6D354C8DEC63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4427414" y="2644779"/>
            <a:ext cx="3615630" cy="9276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BA9DF36-C51A-4F5A-8816-16B9B21BC3E7}"/>
              </a:ext>
            </a:extLst>
          </p:cNvPr>
          <p:cNvCxnSpPr>
            <a:cxnSpLocks/>
          </p:cNvCxnSpPr>
          <p:nvPr/>
        </p:nvCxnSpPr>
        <p:spPr>
          <a:xfrm flipH="1">
            <a:off x="4434479" y="3224375"/>
            <a:ext cx="3608565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666567" y="2677785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929" y="4516462"/>
            <a:ext cx="811940" cy="811940"/>
          </a:xfrm>
          <a:prstGeom prst="rect">
            <a:avLst/>
          </a:prstGeom>
        </p:spPr>
      </p:pic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E45B2C-5B8F-4012-ACED-55BD4EE977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7688" y="3323313"/>
            <a:ext cx="1861742" cy="1657974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10110901" y="5295147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6878171-9D98-487A-8A55-7B2A719B0F78}"/>
              </a:ext>
            </a:extLst>
          </p:cNvPr>
          <p:cNvCxnSpPr>
            <a:cxnSpLocks/>
          </p:cNvCxnSpPr>
          <p:nvPr/>
        </p:nvCxnSpPr>
        <p:spPr>
          <a:xfrm>
            <a:off x="8888666" y="2541769"/>
            <a:ext cx="110046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D0A8A5-0AC4-4204-B13A-41B8059DFCF3}"/>
              </a:ext>
            </a:extLst>
          </p:cNvPr>
          <p:cNvGrpSpPr/>
          <p:nvPr/>
        </p:nvGrpSpPr>
        <p:grpSpPr>
          <a:xfrm>
            <a:off x="410109" y="700812"/>
            <a:ext cx="914400" cy="914400"/>
            <a:chOff x="3190622" y="4981927"/>
            <a:chExt cx="914400" cy="914400"/>
          </a:xfrm>
          <a:solidFill>
            <a:srgbClr val="FFC000"/>
          </a:solidFill>
        </p:grpSpPr>
        <p:pic>
          <p:nvPicPr>
            <p:cNvPr id="64" name="그래픽 63" descr="눈 단색으로 채워진">
              <a:extLst>
                <a:ext uri="{FF2B5EF4-FFF2-40B4-BE49-F238E27FC236}">
                  <a16:creationId xmlns:a16="http://schemas.microsoft.com/office/drawing/2014/main" id="{A04CC2C3-7897-4F11-962B-AC4FC5B3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68B15AE-52F9-47A2-98AA-799D9396F3C4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FDE5308-F804-453F-85F6-DAE2F2DB90A0}"/>
                </a:ext>
              </a:extLst>
            </p:cNvPr>
            <p:cNvCxnSpPr>
              <a:endCxn id="64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B3A8A73-EAD8-4A9C-B64C-EC3A4D92BF79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D7C04A3-C2C8-442B-89AB-F0ECE52FFC08}"/>
              </a:ext>
            </a:extLst>
          </p:cNvPr>
          <p:cNvSpPr txBox="1"/>
          <p:nvPr/>
        </p:nvSpPr>
        <p:spPr>
          <a:xfrm>
            <a:off x="135179" y="1502349"/>
            <a:ext cx="160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</a:rPr>
              <a:t>Model load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17406D2-0703-4FEE-BB33-BEF1507E9B6F}"/>
              </a:ext>
            </a:extLst>
          </p:cNvPr>
          <p:cNvGrpSpPr/>
          <p:nvPr/>
        </p:nvGrpSpPr>
        <p:grpSpPr>
          <a:xfrm rot="5400000">
            <a:off x="503576" y="2327107"/>
            <a:ext cx="749829" cy="148017"/>
            <a:chOff x="4624842" y="5374772"/>
            <a:chExt cx="1180199" cy="23292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F301971-65F8-4231-A12E-488902A98FDC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4E9988E-27D9-40C3-AC8E-B6C306ADA021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A3703F6-AAA7-4B71-9E2E-C80FEC512948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래픽 75" descr="사물 인터넷 윤곽선">
            <a:extLst>
              <a:ext uri="{FF2B5EF4-FFF2-40B4-BE49-F238E27FC236}">
                <a16:creationId xmlns:a16="http://schemas.microsoft.com/office/drawing/2014/main" id="{D21D103A-A1C7-4D46-A54B-815529AE73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775" y="2900960"/>
            <a:ext cx="1061502" cy="8714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BACE1C5-92AE-4B50-BC82-67904850F53C}"/>
              </a:ext>
            </a:extLst>
          </p:cNvPr>
          <p:cNvSpPr txBox="1"/>
          <p:nvPr/>
        </p:nvSpPr>
        <p:spPr>
          <a:xfrm>
            <a:off x="135179" y="3817158"/>
            <a:ext cx="19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classification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2BDDAC6-AFB3-43CD-9EDB-93D791539FDE}"/>
              </a:ext>
            </a:extLst>
          </p:cNvPr>
          <p:cNvGrpSpPr/>
          <p:nvPr/>
        </p:nvGrpSpPr>
        <p:grpSpPr>
          <a:xfrm rot="5400000">
            <a:off x="505377" y="4666958"/>
            <a:ext cx="749829" cy="148017"/>
            <a:chOff x="4624842" y="5374772"/>
            <a:chExt cx="1180199" cy="23292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8F2EA8-FB50-4445-9AE4-60BEB29DFA37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3DD7EF6-23FB-43F5-BAD0-213F0317B8B2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8010BD1-BD5D-4F9C-B961-08612390A6FF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5" name="그래픽 84" descr="사이렌 단색으로 채워진">
            <a:extLst>
              <a:ext uri="{FF2B5EF4-FFF2-40B4-BE49-F238E27FC236}">
                <a16:creationId xmlns:a16="http://schemas.microsoft.com/office/drawing/2014/main" id="{A042429D-68D5-420B-A94D-471687AAC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838" y="5186248"/>
            <a:ext cx="1091504" cy="109150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8AF4F56-E558-430D-9657-57295E90C250}"/>
              </a:ext>
            </a:extLst>
          </p:cNvPr>
          <p:cNvSpPr txBox="1"/>
          <p:nvPr/>
        </p:nvSpPr>
        <p:spPr>
          <a:xfrm>
            <a:off x="381032" y="6249209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warning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2852C8-7E0D-42C8-B2DB-84D0CBE85C0E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2C6BC2-4C38-47E3-81EA-94128F5AE713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EF0AB5-D054-4A33-A0B3-91BE3AB8A5E7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7F995D3-01E8-4709-B895-79E5CD367A8B}"/>
              </a:ext>
            </a:extLst>
          </p:cNvPr>
          <p:cNvSpPr txBox="1"/>
          <p:nvPr/>
        </p:nvSpPr>
        <p:spPr>
          <a:xfrm>
            <a:off x="5915544" y="22258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DEB48724-E32C-4DD2-9A87-BE1647BB904F}"/>
              </a:ext>
            </a:extLst>
          </p:cNvPr>
          <p:cNvSpPr/>
          <p:nvPr/>
        </p:nvSpPr>
        <p:spPr>
          <a:xfrm>
            <a:off x="8469634" y="5220591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4AC32349-38F4-4C30-9F32-3B9082F1CE99}"/>
              </a:ext>
            </a:extLst>
          </p:cNvPr>
          <p:cNvSpPr/>
          <p:nvPr/>
        </p:nvSpPr>
        <p:spPr>
          <a:xfrm>
            <a:off x="5628060" y="334607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A5D33D3-2E55-4D83-A901-33676516E40E}"/>
              </a:ext>
            </a:extLst>
          </p:cNvPr>
          <p:cNvSpPr txBox="1"/>
          <p:nvPr/>
        </p:nvSpPr>
        <p:spPr>
          <a:xfrm>
            <a:off x="9021453" y="34426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777B23-B3FA-4640-8656-58FB1DF86311}"/>
              </a:ext>
            </a:extLst>
          </p:cNvPr>
          <p:cNvSpPr txBox="1"/>
          <p:nvPr/>
        </p:nvSpPr>
        <p:spPr>
          <a:xfrm>
            <a:off x="8713606" y="5149627"/>
            <a:ext cx="8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838C71-DB8A-4FBE-A84F-94850E436E57}"/>
              </a:ext>
            </a:extLst>
          </p:cNvPr>
          <p:cNvSpPr txBox="1"/>
          <p:nvPr/>
        </p:nvSpPr>
        <p:spPr>
          <a:xfrm>
            <a:off x="5909009" y="3268622"/>
            <a:ext cx="8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C317C9D5-34A0-4A34-BE14-5128308C53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138" y="3512488"/>
            <a:ext cx="1473678" cy="1182273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5880E1-858E-42D6-A181-0608F4C127FD}"/>
              </a:ext>
            </a:extLst>
          </p:cNvPr>
          <p:cNvSpPr txBox="1"/>
          <p:nvPr/>
        </p:nvSpPr>
        <p:spPr>
          <a:xfrm>
            <a:off x="7621370" y="1626959"/>
            <a:ext cx="154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server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FE2F84-61FC-4E36-995A-DA6245FF5352}"/>
              </a:ext>
            </a:extLst>
          </p:cNvPr>
          <p:cNvSpPr/>
          <p:nvPr/>
        </p:nvSpPr>
        <p:spPr>
          <a:xfrm>
            <a:off x="1681743" y="1262949"/>
            <a:ext cx="10513675" cy="559505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334FB56-AE5C-4206-9B4B-E5DBCB145116}"/>
              </a:ext>
            </a:extLst>
          </p:cNvPr>
          <p:cNvGrpSpPr/>
          <p:nvPr/>
        </p:nvGrpSpPr>
        <p:grpSpPr>
          <a:xfrm>
            <a:off x="4873043" y="1326471"/>
            <a:ext cx="3396406" cy="4878677"/>
            <a:chOff x="8522395" y="1012008"/>
            <a:chExt cx="3396406" cy="487867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CEBAD83-9A1F-4138-8346-FFC481C4256E}"/>
                </a:ext>
              </a:extLst>
            </p:cNvPr>
            <p:cNvGrpSpPr/>
            <p:nvPr/>
          </p:nvGrpSpPr>
          <p:grpSpPr>
            <a:xfrm>
              <a:off x="8522395" y="1012008"/>
              <a:ext cx="3396406" cy="4878677"/>
              <a:chOff x="8351898" y="1475824"/>
              <a:chExt cx="3396406" cy="424207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334ADAB-6245-41B6-9F69-208FF630701A}"/>
                  </a:ext>
                </a:extLst>
              </p:cNvPr>
              <p:cNvSpPr/>
              <p:nvPr/>
            </p:nvSpPr>
            <p:spPr>
              <a:xfrm>
                <a:off x="8556185" y="1964915"/>
                <a:ext cx="3192119" cy="375297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817DC5-9DA0-417D-AE11-C06919D25E1B}"/>
                  </a:ext>
                </a:extLst>
              </p:cNvPr>
              <p:cNvSpPr txBox="1"/>
              <p:nvPr/>
            </p:nvSpPr>
            <p:spPr>
              <a:xfrm>
                <a:off x="9266298" y="1710346"/>
                <a:ext cx="1828800" cy="3693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문제 원인 파악</a:t>
                </a:r>
              </a:p>
            </p:txBody>
          </p:sp>
          <p:pic>
            <p:nvPicPr>
              <p:cNvPr id="116" name="그래픽 115" descr="전구와 연필 윤곽선">
                <a:extLst>
                  <a:ext uri="{FF2B5EF4-FFF2-40B4-BE49-F238E27FC236}">
                    <a16:creationId xmlns:a16="http://schemas.microsoft.com/office/drawing/2014/main" id="{DFB44E8B-2F49-43A0-AEE8-121C8239D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351898" y="1475824"/>
                <a:ext cx="914400" cy="914400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</p:pic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EE1E80A1-FD0A-4CF0-AD8B-76F63B64436E}"/>
                </a:ext>
              </a:extLst>
            </p:cNvPr>
            <p:cNvSpPr/>
            <p:nvPr/>
          </p:nvSpPr>
          <p:spPr>
            <a:xfrm>
              <a:off x="9246250" y="3989670"/>
              <a:ext cx="2143125" cy="517639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Security</a:t>
              </a:r>
              <a:endParaRPr lang="ko-KR" altLang="en-US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05BD3D15-ABC1-4892-A39B-4AF08FE33B32}"/>
                </a:ext>
              </a:extLst>
            </p:cNvPr>
            <p:cNvSpPr/>
            <p:nvPr/>
          </p:nvSpPr>
          <p:spPr>
            <a:xfrm>
              <a:off x="9246250" y="4633737"/>
              <a:ext cx="2143125" cy="517639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Speed</a:t>
              </a:r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DEE9D99-741C-4C2D-B105-93CA452CF32C}"/>
                </a:ext>
              </a:extLst>
            </p:cNvPr>
            <p:cNvSpPr txBox="1"/>
            <p:nvPr/>
          </p:nvSpPr>
          <p:spPr>
            <a:xfrm>
              <a:off x="9007487" y="2117227"/>
              <a:ext cx="1021730" cy="646331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User`s data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8B16FEE-EE34-475D-A000-565A53E208CB}"/>
                </a:ext>
              </a:extLst>
            </p:cNvPr>
            <p:cNvSpPr txBox="1"/>
            <p:nvPr/>
          </p:nvSpPr>
          <p:spPr>
            <a:xfrm>
              <a:off x="10498564" y="2257238"/>
              <a:ext cx="1021730" cy="369332"/>
            </a:xfrm>
            <a:prstGeom prst="rect">
              <a:avLst/>
            </a:prstGeom>
            <a:solidFill>
              <a:srgbClr val="3434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471936DC-225F-4043-96F5-797D33107306}"/>
                </a:ext>
              </a:extLst>
            </p:cNvPr>
            <p:cNvCxnSpPr>
              <a:stCxn id="106" idx="3"/>
              <a:endCxn id="109" idx="1"/>
            </p:cNvCxnSpPr>
            <p:nvPr/>
          </p:nvCxnSpPr>
          <p:spPr>
            <a:xfrm>
              <a:off x="10029217" y="2440393"/>
              <a:ext cx="469347" cy="151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25841EC0-8DDB-407C-934F-7E67EC25CEE9}"/>
                </a:ext>
              </a:extLst>
            </p:cNvPr>
            <p:cNvCxnSpPr>
              <a:cxnSpLocks/>
              <a:stCxn id="106" idx="2"/>
              <a:endCxn id="97" idx="0"/>
            </p:cNvCxnSpPr>
            <p:nvPr/>
          </p:nvCxnSpPr>
          <p:spPr>
            <a:xfrm rot="16200000" flipH="1">
              <a:off x="9305026" y="2976883"/>
              <a:ext cx="1226112" cy="799461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B443D00F-02A8-42FA-885F-FF76FF420E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37215" y="3094475"/>
              <a:ext cx="1376602" cy="370870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219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0F4E84-5591-41C8-B322-737DA5C904DB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360E2B-D777-4537-A4FA-CE2DF7109D8D}"/>
              </a:ext>
            </a:extLst>
          </p:cNvPr>
          <p:cNvGrpSpPr/>
          <p:nvPr/>
        </p:nvGrpSpPr>
        <p:grpSpPr>
          <a:xfrm>
            <a:off x="1857733" y="810442"/>
            <a:ext cx="3396406" cy="3640419"/>
            <a:chOff x="8556185" y="1449134"/>
            <a:chExt cx="3396406" cy="426876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AF2395C-4568-4D4D-A826-93BE227ABFD7}"/>
                </a:ext>
              </a:extLst>
            </p:cNvPr>
            <p:cNvSpPr/>
            <p:nvPr/>
          </p:nvSpPr>
          <p:spPr>
            <a:xfrm>
              <a:off x="8556185" y="1964915"/>
              <a:ext cx="3396406" cy="3752979"/>
            </a:xfrm>
            <a:prstGeom prst="rect">
              <a:avLst/>
            </a:prstGeom>
            <a:solidFill>
              <a:srgbClr val="1F1E1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917E90-F0D6-4F38-B223-D66FD0B9DED7}"/>
                </a:ext>
              </a:extLst>
            </p:cNvPr>
            <p:cNvSpPr txBox="1"/>
            <p:nvPr/>
          </p:nvSpPr>
          <p:spPr>
            <a:xfrm>
              <a:off x="8701857" y="2374386"/>
              <a:ext cx="3250734" cy="3083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>
                  <a:solidFill>
                    <a:schemeClr val="bg1"/>
                  </a:solidFill>
                </a:rPr>
                <a:t>보안강화</a:t>
              </a:r>
              <a:r>
                <a:rPr lang="en-US" altLang="ko-KR" sz="1600" dirty="0">
                  <a:solidFill>
                    <a:schemeClr val="bg1"/>
                  </a:solidFill>
                </a:rPr>
                <a:t>: User</a:t>
              </a:r>
              <a:r>
                <a:rPr lang="ko-KR" altLang="en-US" sz="16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600" dirty="0">
                  <a:solidFill>
                    <a:schemeClr val="bg1"/>
                  </a:solidFill>
                </a:rPr>
                <a:t>frame</a:t>
              </a:r>
              <a:r>
                <a:rPr lang="ko-KR" altLang="en-US" sz="1600" dirty="0">
                  <a:solidFill>
                    <a:schemeClr val="bg1"/>
                  </a:solidFill>
                </a:rPr>
                <a:t>을 </a:t>
              </a:r>
              <a:r>
                <a:rPr lang="en-US" altLang="ko-KR" sz="1600" dirty="0">
                  <a:solidFill>
                    <a:schemeClr val="bg1"/>
                  </a:solidFill>
                </a:rPr>
                <a:t>server</a:t>
              </a:r>
              <a:r>
                <a:rPr lang="ko-KR" altLang="en-US" sz="1600" dirty="0">
                  <a:solidFill>
                    <a:schemeClr val="bg1"/>
                  </a:solidFill>
                </a:rPr>
                <a:t>로 보내지 않는 방법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   </a:t>
              </a:r>
            </a:p>
            <a:p>
              <a:pPr marL="342900" indent="-342900">
                <a:lnSpc>
                  <a:spcPct val="150000"/>
                </a:lnSpc>
                <a:buAutoNum type="arabicPeriod" startAt="2"/>
              </a:pPr>
              <a:r>
                <a:rPr lang="ko-KR" altLang="en-US" sz="1600" dirty="0">
                  <a:solidFill>
                    <a:schemeClr val="bg1"/>
                  </a:solidFill>
                </a:rPr>
                <a:t>속도보안</a:t>
              </a:r>
              <a:r>
                <a:rPr lang="en-US" altLang="ko-KR" sz="1600" dirty="0">
                  <a:solidFill>
                    <a:schemeClr val="bg1"/>
                  </a:solidFill>
                </a:rPr>
                <a:t>: browser</a:t>
              </a:r>
              <a:r>
                <a:rPr lang="ko-KR" altLang="en-US" sz="1600" dirty="0">
                  <a:solidFill>
                    <a:schemeClr val="bg1"/>
                  </a:solidFill>
                </a:rPr>
                <a:t>에서  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   predict</a:t>
              </a:r>
              <a:r>
                <a:rPr lang="ko-KR" altLang="en-US" sz="1600" dirty="0">
                  <a:solidFill>
                    <a:schemeClr val="bg1"/>
                  </a:solidFill>
                </a:rPr>
                <a:t>를 할 수 있는 방법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  </a:t>
              </a:r>
              <a:r>
                <a:rPr lang="en-US" altLang="ko-KR" sz="1600" dirty="0">
                  <a:solidFill>
                    <a:srgbClr val="FFC000"/>
                  </a:solidFill>
                </a:rPr>
                <a:t>-&gt; </a:t>
              </a:r>
              <a:r>
                <a:rPr lang="en-US" altLang="ko-KR" sz="1600" dirty="0" err="1">
                  <a:solidFill>
                    <a:srgbClr val="FFC000"/>
                  </a:solidFill>
                </a:rPr>
                <a:t>javascript</a:t>
              </a:r>
              <a:r>
                <a:rPr lang="en-US" altLang="ko-KR" sz="1600" dirty="0">
                  <a:solidFill>
                    <a:srgbClr val="FFC000"/>
                  </a:solidFill>
                </a:rPr>
                <a:t>: </a:t>
              </a:r>
              <a:r>
                <a:rPr lang="en-US" altLang="ko-KR" sz="1600" b="1" dirty="0">
                  <a:solidFill>
                    <a:srgbClr val="FFC000"/>
                  </a:solidFill>
                </a:rPr>
                <a:t>Tensorflow.js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4E97D2B-2214-4181-8DC9-65F90EDD9C3C}"/>
                </a:ext>
              </a:extLst>
            </p:cNvPr>
            <p:cNvSpPr txBox="1"/>
            <p:nvPr/>
          </p:nvSpPr>
          <p:spPr>
            <a:xfrm>
              <a:off x="9508993" y="1715260"/>
              <a:ext cx="182880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문제 해결 방안</a:t>
              </a:r>
            </a:p>
          </p:txBody>
        </p:sp>
        <p:pic>
          <p:nvPicPr>
            <p:cNvPr id="59" name="그래픽 58" descr="전구와 연필 윤곽선">
              <a:extLst>
                <a:ext uri="{FF2B5EF4-FFF2-40B4-BE49-F238E27FC236}">
                  <a16:creationId xmlns:a16="http://schemas.microsoft.com/office/drawing/2014/main" id="{AD6C79C0-903F-41F7-952E-94A7DCE0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5389" y="1449134"/>
              <a:ext cx="914400" cy="914400"/>
            </a:xfrm>
            <a:prstGeom prst="rect">
              <a:avLst/>
            </a:prstGeom>
            <a:effectLst>
              <a:glow rad="63500">
                <a:srgbClr val="FF0000">
                  <a:alpha val="40000"/>
                </a:srgbClr>
              </a:glow>
            </a:effec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FF55614-C9FB-4EB9-BF5F-49F5241CD64F}"/>
              </a:ext>
            </a:extLst>
          </p:cNvPr>
          <p:cNvGrpSpPr/>
          <p:nvPr/>
        </p:nvGrpSpPr>
        <p:grpSpPr>
          <a:xfrm>
            <a:off x="5454270" y="2188278"/>
            <a:ext cx="1997656" cy="1053577"/>
            <a:chOff x="2930325" y="4861285"/>
            <a:chExt cx="1525931" cy="950096"/>
          </a:xfrm>
        </p:grpSpPr>
        <p:pic>
          <p:nvPicPr>
            <p:cNvPr id="64" name="그래픽 63" descr="아이디어를 가진 사람 윤곽선">
              <a:extLst>
                <a:ext uri="{FF2B5EF4-FFF2-40B4-BE49-F238E27FC236}">
                  <a16:creationId xmlns:a16="http://schemas.microsoft.com/office/drawing/2014/main" id="{C2D3479F-068E-40DF-B9E0-AB151C67D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0325" y="4861285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7A4725-BFD8-4375-8B1E-B13BFE541E88}"/>
                </a:ext>
              </a:extLst>
            </p:cNvPr>
            <p:cNvSpPr txBox="1"/>
            <p:nvPr/>
          </p:nvSpPr>
          <p:spPr>
            <a:xfrm>
              <a:off x="3483982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78439A2-8EA9-4689-BBE4-6591ADA619BB}"/>
              </a:ext>
            </a:extLst>
          </p:cNvPr>
          <p:cNvGrpSpPr/>
          <p:nvPr/>
        </p:nvGrpSpPr>
        <p:grpSpPr>
          <a:xfrm>
            <a:off x="8254703" y="1137000"/>
            <a:ext cx="3524249" cy="3470033"/>
            <a:chOff x="2914045" y="2115384"/>
            <a:chExt cx="1908215" cy="1478866"/>
          </a:xfrm>
        </p:grpSpPr>
        <p:grpSp>
          <p:nvGrpSpPr>
            <p:cNvPr id="75" name="그래픽 10" descr="브라우저 창 윤곽선">
              <a:extLst>
                <a:ext uri="{FF2B5EF4-FFF2-40B4-BE49-F238E27FC236}">
                  <a16:creationId xmlns:a16="http://schemas.microsoft.com/office/drawing/2014/main" id="{03D22140-86A2-4436-B49C-A126A9FBC4AF}"/>
                </a:ext>
              </a:extLst>
            </p:cNvPr>
            <p:cNvGrpSpPr/>
            <p:nvPr/>
          </p:nvGrpSpPr>
          <p:grpSpPr>
            <a:xfrm>
              <a:off x="2914045" y="2115384"/>
              <a:ext cx="1908215" cy="1478866"/>
              <a:chOff x="2914045" y="2115384"/>
              <a:chExt cx="1908215" cy="1478866"/>
            </a:xfrm>
            <a:solidFill>
              <a:schemeClr val="bg1"/>
            </a:solidFill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C3F14715-24AC-4026-8458-21356495AB8E}"/>
                  </a:ext>
                </a:extLst>
              </p:cNvPr>
              <p:cNvSpPr/>
              <p:nvPr/>
            </p:nvSpPr>
            <p:spPr>
              <a:xfrm>
                <a:off x="2914045" y="2115384"/>
                <a:ext cx="1908215" cy="1478866"/>
              </a:xfrm>
              <a:custGeom>
                <a:avLst/>
                <a:gdLst>
                  <a:gd name="connsiteX0" fmla="*/ 0 w 1908215"/>
                  <a:gd name="connsiteY0" fmla="*/ 0 h 1478866"/>
                  <a:gd name="connsiteX1" fmla="*/ 0 w 1908215"/>
                  <a:gd name="connsiteY1" fmla="*/ 1478867 h 1478866"/>
                  <a:gd name="connsiteX2" fmla="*/ 1908215 w 1908215"/>
                  <a:gd name="connsiteY2" fmla="*/ 1478867 h 1478866"/>
                  <a:gd name="connsiteX3" fmla="*/ 1908215 w 1908215"/>
                  <a:gd name="connsiteY3" fmla="*/ 0 h 1478866"/>
                  <a:gd name="connsiteX4" fmla="*/ 1860510 w 1908215"/>
                  <a:gd name="connsiteY4" fmla="*/ 47705 h 1478866"/>
                  <a:gd name="connsiteX5" fmla="*/ 1860510 w 1908215"/>
                  <a:gd name="connsiteY5" fmla="*/ 357790 h 1478866"/>
                  <a:gd name="connsiteX6" fmla="*/ 47705 w 1908215"/>
                  <a:gd name="connsiteY6" fmla="*/ 357790 h 1478866"/>
                  <a:gd name="connsiteX7" fmla="*/ 47705 w 1908215"/>
                  <a:gd name="connsiteY7" fmla="*/ 47705 h 1478866"/>
                  <a:gd name="connsiteX8" fmla="*/ 47705 w 1908215"/>
                  <a:gd name="connsiteY8" fmla="*/ 1431161 h 1478866"/>
                  <a:gd name="connsiteX9" fmla="*/ 47705 w 1908215"/>
                  <a:gd name="connsiteY9" fmla="*/ 405496 h 1478866"/>
                  <a:gd name="connsiteX10" fmla="*/ 1860510 w 1908215"/>
                  <a:gd name="connsiteY10" fmla="*/ 405496 h 1478866"/>
                  <a:gd name="connsiteX11" fmla="*/ 1860510 w 1908215"/>
                  <a:gd name="connsiteY11" fmla="*/ 1431161 h 147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8215" h="1478866">
                    <a:moveTo>
                      <a:pt x="0" y="0"/>
                    </a:moveTo>
                    <a:lnTo>
                      <a:pt x="0" y="1478867"/>
                    </a:lnTo>
                    <a:lnTo>
                      <a:pt x="1908215" y="1478867"/>
                    </a:lnTo>
                    <a:lnTo>
                      <a:pt x="1908215" y="0"/>
                    </a:lnTo>
                    <a:close/>
                    <a:moveTo>
                      <a:pt x="1860510" y="47705"/>
                    </a:moveTo>
                    <a:lnTo>
                      <a:pt x="1860510" y="357790"/>
                    </a:lnTo>
                    <a:lnTo>
                      <a:pt x="47705" y="357790"/>
                    </a:lnTo>
                    <a:lnTo>
                      <a:pt x="47705" y="47705"/>
                    </a:lnTo>
                    <a:close/>
                    <a:moveTo>
                      <a:pt x="47705" y="1431161"/>
                    </a:moveTo>
                    <a:lnTo>
                      <a:pt x="47705" y="405496"/>
                    </a:lnTo>
                    <a:lnTo>
                      <a:pt x="1860510" y="405496"/>
                    </a:lnTo>
                    <a:lnTo>
                      <a:pt x="1860510" y="1431161"/>
                    </a:lnTo>
                    <a:close/>
                  </a:path>
                </a:pathLst>
              </a:custGeom>
              <a:solidFill>
                <a:schemeClr val="bg1"/>
              </a:solidFill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7A8BB4E8-1E39-46E9-A9B9-0C21A1D7EA82}"/>
                  </a:ext>
                </a:extLst>
              </p:cNvPr>
              <p:cNvSpPr/>
              <p:nvPr/>
            </p:nvSpPr>
            <p:spPr>
              <a:xfrm>
                <a:off x="4178237" y="2258500"/>
                <a:ext cx="95410" cy="95410"/>
              </a:xfrm>
              <a:custGeom>
                <a:avLst/>
                <a:gdLst>
                  <a:gd name="connsiteX0" fmla="*/ 95411 w 95410"/>
                  <a:gd name="connsiteY0" fmla="*/ 47705 h 95410"/>
                  <a:gd name="connsiteX1" fmla="*/ 47705 w 95410"/>
                  <a:gd name="connsiteY1" fmla="*/ 95411 h 95410"/>
                  <a:gd name="connsiteX2" fmla="*/ 0 w 95410"/>
                  <a:gd name="connsiteY2" fmla="*/ 47705 h 95410"/>
                  <a:gd name="connsiteX3" fmla="*/ 47705 w 95410"/>
                  <a:gd name="connsiteY3" fmla="*/ 0 h 95410"/>
                  <a:gd name="connsiteX4" fmla="*/ 95411 w 95410"/>
                  <a:gd name="connsiteY4" fmla="*/ 47705 h 95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0" h="95410">
                    <a:moveTo>
                      <a:pt x="95411" y="47705"/>
                    </a:moveTo>
                    <a:cubicBezTo>
                      <a:pt x="95411" y="74052"/>
                      <a:pt x="74052" y="95411"/>
                      <a:pt x="47705" y="95411"/>
                    </a:cubicBezTo>
                    <a:cubicBezTo>
                      <a:pt x="21358" y="95411"/>
                      <a:pt x="0" y="74052"/>
                      <a:pt x="0" y="47705"/>
                    </a:cubicBezTo>
                    <a:cubicBezTo>
                      <a:pt x="0" y="21358"/>
                      <a:pt x="21358" y="0"/>
                      <a:pt x="47705" y="0"/>
                    </a:cubicBezTo>
                    <a:cubicBezTo>
                      <a:pt x="74052" y="0"/>
                      <a:pt x="95411" y="21358"/>
                      <a:pt x="95411" y="47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D046F8E5-2183-4086-B617-1F0EF9A90A2F}"/>
                  </a:ext>
                </a:extLst>
              </p:cNvPr>
              <p:cNvSpPr/>
              <p:nvPr/>
            </p:nvSpPr>
            <p:spPr>
              <a:xfrm>
                <a:off x="4345206" y="2258500"/>
                <a:ext cx="95410" cy="95410"/>
              </a:xfrm>
              <a:custGeom>
                <a:avLst/>
                <a:gdLst>
                  <a:gd name="connsiteX0" fmla="*/ 95411 w 95410"/>
                  <a:gd name="connsiteY0" fmla="*/ 47705 h 95410"/>
                  <a:gd name="connsiteX1" fmla="*/ 47705 w 95410"/>
                  <a:gd name="connsiteY1" fmla="*/ 95411 h 95410"/>
                  <a:gd name="connsiteX2" fmla="*/ 0 w 95410"/>
                  <a:gd name="connsiteY2" fmla="*/ 47705 h 95410"/>
                  <a:gd name="connsiteX3" fmla="*/ 47705 w 95410"/>
                  <a:gd name="connsiteY3" fmla="*/ 0 h 95410"/>
                  <a:gd name="connsiteX4" fmla="*/ 95411 w 95410"/>
                  <a:gd name="connsiteY4" fmla="*/ 47705 h 95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0" h="95410">
                    <a:moveTo>
                      <a:pt x="95411" y="47705"/>
                    </a:moveTo>
                    <a:cubicBezTo>
                      <a:pt x="95411" y="74052"/>
                      <a:pt x="74052" y="95411"/>
                      <a:pt x="47705" y="95411"/>
                    </a:cubicBezTo>
                    <a:cubicBezTo>
                      <a:pt x="21358" y="95411"/>
                      <a:pt x="0" y="74052"/>
                      <a:pt x="0" y="47705"/>
                    </a:cubicBezTo>
                    <a:cubicBezTo>
                      <a:pt x="0" y="21358"/>
                      <a:pt x="21358" y="0"/>
                      <a:pt x="47705" y="0"/>
                    </a:cubicBezTo>
                    <a:cubicBezTo>
                      <a:pt x="74052" y="0"/>
                      <a:pt x="95411" y="21358"/>
                      <a:pt x="95411" y="47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329F770E-611E-4FA9-94B1-A936C205FE57}"/>
                  </a:ext>
                </a:extLst>
              </p:cNvPr>
              <p:cNvSpPr/>
              <p:nvPr/>
            </p:nvSpPr>
            <p:spPr>
              <a:xfrm>
                <a:off x="4512175" y="2258500"/>
                <a:ext cx="95410" cy="95410"/>
              </a:xfrm>
              <a:custGeom>
                <a:avLst/>
                <a:gdLst>
                  <a:gd name="connsiteX0" fmla="*/ 95411 w 95410"/>
                  <a:gd name="connsiteY0" fmla="*/ 47705 h 95410"/>
                  <a:gd name="connsiteX1" fmla="*/ 47705 w 95410"/>
                  <a:gd name="connsiteY1" fmla="*/ 95411 h 95410"/>
                  <a:gd name="connsiteX2" fmla="*/ 0 w 95410"/>
                  <a:gd name="connsiteY2" fmla="*/ 47705 h 95410"/>
                  <a:gd name="connsiteX3" fmla="*/ 47705 w 95410"/>
                  <a:gd name="connsiteY3" fmla="*/ 0 h 95410"/>
                  <a:gd name="connsiteX4" fmla="*/ 95411 w 95410"/>
                  <a:gd name="connsiteY4" fmla="*/ 47705 h 95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0" h="95410">
                    <a:moveTo>
                      <a:pt x="95411" y="47705"/>
                    </a:moveTo>
                    <a:cubicBezTo>
                      <a:pt x="95411" y="74052"/>
                      <a:pt x="74052" y="95411"/>
                      <a:pt x="47705" y="95411"/>
                    </a:cubicBezTo>
                    <a:cubicBezTo>
                      <a:pt x="21358" y="95411"/>
                      <a:pt x="0" y="74052"/>
                      <a:pt x="0" y="47705"/>
                    </a:cubicBezTo>
                    <a:cubicBezTo>
                      <a:pt x="0" y="21358"/>
                      <a:pt x="21358" y="0"/>
                      <a:pt x="47705" y="0"/>
                    </a:cubicBezTo>
                    <a:cubicBezTo>
                      <a:pt x="74052" y="0"/>
                      <a:pt x="95411" y="21358"/>
                      <a:pt x="95411" y="4770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88219A0-63B0-4FF5-B7BA-0A65F9B93B2D}"/>
                </a:ext>
              </a:extLst>
            </p:cNvPr>
            <p:cNvSpPr txBox="1"/>
            <p:nvPr/>
          </p:nvSpPr>
          <p:spPr>
            <a:xfrm>
              <a:off x="3289418" y="2224514"/>
              <a:ext cx="1157468" cy="19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>
                      <a:lumMod val="75000"/>
                    </a:schemeClr>
                  </a:solidFill>
                </a:rPr>
                <a:t>browser</a:t>
              </a:r>
              <a:endParaRPr lang="ko-KR" alt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2E9CBE-0F0D-4445-9C91-37FB9CCBB3F1}"/>
              </a:ext>
            </a:extLst>
          </p:cNvPr>
          <p:cNvGrpSpPr/>
          <p:nvPr/>
        </p:nvGrpSpPr>
        <p:grpSpPr>
          <a:xfrm>
            <a:off x="8739485" y="2441784"/>
            <a:ext cx="2679556" cy="1621211"/>
            <a:chOff x="8315013" y="3607595"/>
            <a:chExt cx="2679556" cy="1621211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3059EA8-ED00-4C63-B85D-B56CE8B0956F}"/>
                </a:ext>
              </a:extLst>
            </p:cNvPr>
            <p:cNvSpPr/>
            <p:nvPr/>
          </p:nvSpPr>
          <p:spPr>
            <a:xfrm>
              <a:off x="8315013" y="3607595"/>
              <a:ext cx="1303170" cy="639155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Web cam</a:t>
              </a:r>
              <a:endParaRPr lang="ko-KR" altLang="en-US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A80AD6F5-502D-4159-A925-85A1F778B085}"/>
                </a:ext>
              </a:extLst>
            </p:cNvPr>
            <p:cNvSpPr/>
            <p:nvPr/>
          </p:nvSpPr>
          <p:spPr>
            <a:xfrm>
              <a:off x="9565043" y="4740349"/>
              <a:ext cx="1429526" cy="48845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Tensoflow.js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" name="연결선: 구부러짐 2">
              <a:extLst>
                <a:ext uri="{FF2B5EF4-FFF2-40B4-BE49-F238E27FC236}">
                  <a16:creationId xmlns:a16="http://schemas.microsoft.com/office/drawing/2014/main" id="{791A155F-6884-49F4-9D77-4922DCEA75AC}"/>
                </a:ext>
              </a:extLst>
            </p:cNvPr>
            <p:cNvCxnSpPr>
              <a:stCxn id="74" idx="3"/>
              <a:endCxn id="81" idx="0"/>
            </p:cNvCxnSpPr>
            <p:nvPr/>
          </p:nvCxnSpPr>
          <p:spPr>
            <a:xfrm>
              <a:off x="9618183" y="3927173"/>
              <a:ext cx="661623" cy="81317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DAF8F8FE-059D-4F52-8E87-97173C6AFAEB}"/>
                </a:ext>
              </a:extLst>
            </p:cNvPr>
            <p:cNvCxnSpPr>
              <a:stCxn id="81" idx="1"/>
              <a:endCxn id="74" idx="2"/>
            </p:cNvCxnSpPr>
            <p:nvPr/>
          </p:nvCxnSpPr>
          <p:spPr>
            <a:xfrm rot="10800000">
              <a:off x="8966599" y="4246750"/>
              <a:ext cx="598445" cy="737828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E99C3-88C7-4BF0-AC01-EEBD5AF1680E}"/>
                </a:ext>
              </a:extLst>
            </p:cNvPr>
            <p:cNvSpPr txBox="1"/>
            <p:nvPr/>
          </p:nvSpPr>
          <p:spPr>
            <a:xfrm>
              <a:off x="10183400" y="3948168"/>
              <a:ext cx="77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frame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E0E068-C00A-4CD6-805D-D8198E1182C3}"/>
                </a:ext>
              </a:extLst>
            </p:cNvPr>
            <p:cNvSpPr txBox="1"/>
            <p:nvPr/>
          </p:nvSpPr>
          <p:spPr>
            <a:xfrm>
              <a:off x="8393358" y="4703384"/>
              <a:ext cx="779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result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D394F2-F898-4F83-BD05-0E758C037E59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815507" y="2826266"/>
            <a:ext cx="1723845" cy="27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F82AED2-82B3-42A0-9F6E-1867381BFAA6}"/>
              </a:ext>
            </a:extLst>
          </p:cNvPr>
          <p:cNvCxnSpPr>
            <a:cxnSpLocks/>
          </p:cNvCxnSpPr>
          <p:nvPr/>
        </p:nvCxnSpPr>
        <p:spPr>
          <a:xfrm flipH="1">
            <a:off x="6966696" y="2927901"/>
            <a:ext cx="177278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EDB5796-B18A-4E36-BFEB-E7527DBF3D0B}"/>
              </a:ext>
            </a:extLst>
          </p:cNvPr>
          <p:cNvSpPr txBox="1"/>
          <p:nvPr/>
        </p:nvSpPr>
        <p:spPr>
          <a:xfrm>
            <a:off x="6939019" y="2389391"/>
            <a:ext cx="12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connect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E3CB11-A2FF-46A9-AB00-AFBFB791C788}"/>
              </a:ext>
            </a:extLst>
          </p:cNvPr>
          <p:cNvSpPr txBox="1"/>
          <p:nvPr/>
        </p:nvSpPr>
        <p:spPr>
          <a:xfrm>
            <a:off x="6867212" y="2995445"/>
            <a:ext cx="12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Warning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CF3FD7-01BA-4F40-B602-B9AC24DAD117}"/>
              </a:ext>
            </a:extLst>
          </p:cNvPr>
          <p:cNvGrpSpPr/>
          <p:nvPr/>
        </p:nvGrpSpPr>
        <p:grpSpPr>
          <a:xfrm>
            <a:off x="6145146" y="5092852"/>
            <a:ext cx="914400" cy="914400"/>
            <a:chOff x="3190622" y="4981927"/>
            <a:chExt cx="914400" cy="914400"/>
          </a:xfrm>
          <a:solidFill>
            <a:srgbClr val="FFC000"/>
          </a:solidFill>
        </p:grpSpPr>
        <p:pic>
          <p:nvPicPr>
            <p:cNvPr id="4" name="그래픽 3" descr="눈 단색으로 채워진">
              <a:extLst>
                <a:ext uri="{FF2B5EF4-FFF2-40B4-BE49-F238E27FC236}">
                  <a16:creationId xmlns:a16="http://schemas.microsoft.com/office/drawing/2014/main" id="{84C71DFF-6B24-47FC-B20F-7CC85417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5433416-3FB1-46F4-8064-9DFFE0EF9C4B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A9BE3C-4536-4358-80AF-2C5F33D8BF05}"/>
                </a:ext>
              </a:extLst>
            </p:cNvPr>
            <p:cNvCxnSpPr>
              <a:endCxn id="4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7819A9-8B26-4A95-8E75-D588AB98457B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70DA87-9DD4-4820-BDB4-7F80100BD6F3}"/>
              </a:ext>
            </a:extLst>
          </p:cNvPr>
          <p:cNvGrpSpPr/>
          <p:nvPr/>
        </p:nvGrpSpPr>
        <p:grpSpPr>
          <a:xfrm>
            <a:off x="4362187" y="5450466"/>
            <a:ext cx="1180199" cy="232925"/>
            <a:chOff x="4624842" y="5374772"/>
            <a:chExt cx="1180199" cy="23292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479AC6-0D56-44AA-9192-80B77A90F46F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C664F5E-09DE-4DE1-90FD-78EE5A5B8D4F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2642958-7A0E-4536-ADDB-DB2833105E6A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래픽 25" descr="사물 인터넷 윤곽선">
            <a:extLst>
              <a:ext uri="{FF2B5EF4-FFF2-40B4-BE49-F238E27FC236}">
                <a16:creationId xmlns:a16="http://schemas.microsoft.com/office/drawing/2014/main" id="{415997BF-5DC9-4B48-A0BF-518CB327E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2615" y="4922570"/>
            <a:ext cx="1275709" cy="1047302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DB57899-12FB-494B-ABBE-0BF0CA4056BC}"/>
              </a:ext>
            </a:extLst>
          </p:cNvPr>
          <p:cNvGrpSpPr/>
          <p:nvPr/>
        </p:nvGrpSpPr>
        <p:grpSpPr>
          <a:xfrm>
            <a:off x="7855890" y="5454918"/>
            <a:ext cx="1180199" cy="232925"/>
            <a:chOff x="4624842" y="5374772"/>
            <a:chExt cx="1180199" cy="23292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FF2BC0C-E289-48BC-B174-2E2E25EF15A9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82769D4-F55C-4FAA-B355-F625AED51111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442AB4-2854-4695-BA3A-9C01EF710124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래픽 27" descr="사이렌 단색으로 채워진">
            <a:extLst>
              <a:ext uri="{FF2B5EF4-FFF2-40B4-BE49-F238E27FC236}">
                <a16:creationId xmlns:a16="http://schemas.microsoft.com/office/drawing/2014/main" id="{37776B90-3AB3-4B90-B27B-28991F297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12774" y="4936978"/>
            <a:ext cx="1091504" cy="10915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ED83-7481-4192-BE2C-6724EF5BE5D3}"/>
              </a:ext>
            </a:extLst>
          </p:cNvPr>
          <p:cNvSpPr txBox="1"/>
          <p:nvPr/>
        </p:nvSpPr>
        <p:spPr>
          <a:xfrm>
            <a:off x="5905636" y="5940450"/>
            <a:ext cx="1491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Turtleneck detector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D6358F-1642-443E-8BC7-5F6D3A08E5FD}"/>
              </a:ext>
            </a:extLst>
          </p:cNvPr>
          <p:cNvSpPr txBox="1"/>
          <p:nvPr/>
        </p:nvSpPr>
        <p:spPr>
          <a:xfrm>
            <a:off x="2525136" y="6032600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Model load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C70CAC-046B-4C78-A580-AE9AB27BD9A6}"/>
              </a:ext>
            </a:extLst>
          </p:cNvPr>
          <p:cNvSpPr txBox="1"/>
          <p:nvPr/>
        </p:nvSpPr>
        <p:spPr>
          <a:xfrm>
            <a:off x="9612774" y="6028351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warning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0A3CEAD-01EA-4B30-A21F-54141F865772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17567F-B81E-4096-909D-4F59170CC792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A24E03-FCE3-4BB8-A9A6-889E0D9974CE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01955E1-2C4D-4025-9554-2F51CE86166D}"/>
              </a:ext>
            </a:extLst>
          </p:cNvPr>
          <p:cNvGrpSpPr/>
          <p:nvPr/>
        </p:nvGrpSpPr>
        <p:grpSpPr>
          <a:xfrm>
            <a:off x="135321" y="1302372"/>
            <a:ext cx="1400537" cy="1409938"/>
            <a:chOff x="158470" y="1391856"/>
            <a:chExt cx="1400537" cy="140993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9B2F1CA-6B1C-4FB5-A93F-C00D8D64072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각형 96">
              <a:extLst>
                <a:ext uri="{FF2B5EF4-FFF2-40B4-BE49-F238E27FC236}">
                  <a16:creationId xmlns:a16="http://schemas.microsoft.com/office/drawing/2014/main" id="{D8CADD6E-E45B-43D4-91FC-E123A025CAB2}"/>
                </a:ext>
              </a:extLst>
            </p:cNvPr>
            <p:cNvSpPr/>
            <p:nvPr/>
          </p:nvSpPr>
          <p:spPr>
            <a:xfrm>
              <a:off x="349958" y="1391856"/>
              <a:ext cx="1125811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0361614-4F78-4973-B57D-93A30FDB687B}"/>
                </a:ext>
              </a:extLst>
            </p:cNvPr>
            <p:cNvSpPr txBox="1"/>
            <p:nvPr/>
          </p:nvSpPr>
          <p:spPr>
            <a:xfrm>
              <a:off x="158470" y="2064328"/>
              <a:ext cx="1400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Main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function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4B3CFD2-ABD5-4038-B78F-8F814B5C5B10}"/>
              </a:ext>
            </a:extLst>
          </p:cNvPr>
          <p:cNvGrpSpPr/>
          <p:nvPr/>
        </p:nvGrpSpPr>
        <p:grpSpPr>
          <a:xfrm>
            <a:off x="68084" y="2966715"/>
            <a:ext cx="1495856" cy="1409938"/>
            <a:chOff x="88168" y="1391856"/>
            <a:chExt cx="1495856" cy="140993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CCF2464-D627-49AC-A457-71BA2F3FFEA7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화살표: 오각형 100">
              <a:extLst>
                <a:ext uri="{FF2B5EF4-FFF2-40B4-BE49-F238E27FC236}">
                  <a16:creationId xmlns:a16="http://schemas.microsoft.com/office/drawing/2014/main" id="{02A21918-5032-4EEA-9503-6CC1178E9296}"/>
                </a:ext>
              </a:extLst>
            </p:cNvPr>
            <p:cNvSpPr/>
            <p:nvPr/>
          </p:nvSpPr>
          <p:spPr>
            <a:xfrm>
              <a:off x="349958" y="1391856"/>
              <a:ext cx="1122745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phase 2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4232AA3-A9C5-4B23-A404-94ED93DA5389}"/>
                </a:ext>
              </a:extLst>
            </p:cNvPr>
            <p:cNvSpPr txBox="1"/>
            <p:nvPr/>
          </p:nvSpPr>
          <p:spPr>
            <a:xfrm>
              <a:off x="88168" y="2013200"/>
              <a:ext cx="1495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System</a:t>
              </a:r>
            </a:p>
            <a:p>
              <a:pPr algn="ctr"/>
              <a:r>
                <a:rPr lang="en-US" altLang="ko-KR" sz="1600" dirty="0">
                  <a:solidFill>
                    <a:srgbClr val="FFC000"/>
                  </a:solidFill>
                </a:rPr>
                <a:t>architecture</a:t>
              </a:r>
              <a:endParaRPr lang="ko-KR" altLang="en-US" sz="16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D8BF188-02AC-4AF8-9EE9-9652E30EBDE4}"/>
              </a:ext>
            </a:extLst>
          </p:cNvPr>
          <p:cNvGrpSpPr/>
          <p:nvPr/>
        </p:nvGrpSpPr>
        <p:grpSpPr>
          <a:xfrm>
            <a:off x="179404" y="4607033"/>
            <a:ext cx="1550923" cy="1409938"/>
            <a:chOff x="202553" y="1391856"/>
            <a:chExt cx="1550923" cy="140993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E14FF7-3D4D-403A-8AF9-FC07FA6B3F4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4F3B8D85-CB1A-4F86-B2A0-2A08C4F186B1}"/>
                </a:ext>
              </a:extLst>
            </p:cNvPr>
            <p:cNvSpPr/>
            <p:nvPr/>
          </p:nvSpPr>
          <p:spPr>
            <a:xfrm>
              <a:off x="349958" y="1391856"/>
              <a:ext cx="1125809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</a:t>
              </a:r>
              <a:r>
                <a:rPr lang="en-US" altLang="ko-KR" dirty="0"/>
                <a:t> 3</a:t>
              </a:r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539B560-433A-47DC-998B-11CB6B3877C3}"/>
                </a:ext>
              </a:extLst>
            </p:cNvPr>
            <p:cNvSpPr txBox="1"/>
            <p:nvPr/>
          </p:nvSpPr>
          <p:spPr>
            <a:xfrm>
              <a:off x="352939" y="2106868"/>
              <a:ext cx="1400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service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045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8B0624-1766-45D3-8C24-4C464B706EB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Current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943684" y="5300715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637007" y="3896972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3823170" y="3896972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773587" y="43700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872190" y="4397802"/>
            <a:ext cx="11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4EEC312-94EB-40C9-A038-68C3C9A6F023}"/>
              </a:ext>
            </a:extLst>
          </p:cNvPr>
          <p:cNvSpPr/>
          <p:nvPr/>
        </p:nvSpPr>
        <p:spPr>
          <a:xfrm>
            <a:off x="8475836" y="5318291"/>
            <a:ext cx="921282" cy="911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Train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/ Test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 data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623784" y="191125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5643723" y="2712905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929020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26BB8D-EBEA-40FF-B0EA-5AFFCDAD4629}"/>
              </a:ext>
            </a:extLst>
          </p:cNvPr>
          <p:cNvGrpSpPr/>
          <p:nvPr/>
        </p:nvGrpSpPr>
        <p:grpSpPr>
          <a:xfrm>
            <a:off x="2636832" y="2574757"/>
            <a:ext cx="2230982" cy="966108"/>
            <a:chOff x="2311747" y="7147339"/>
            <a:chExt cx="2230982" cy="966108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62B494F-1D9A-4980-950E-339DB60F83E3}"/>
                </a:ext>
              </a:extLst>
            </p:cNvPr>
            <p:cNvSpPr/>
            <p:nvPr/>
          </p:nvSpPr>
          <p:spPr>
            <a:xfrm>
              <a:off x="2311747" y="7147339"/>
              <a:ext cx="1085012" cy="380884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Camera</a:t>
              </a:r>
              <a:endParaRPr lang="ko-KR" altLang="en-US" sz="1400" dirty="0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22B9AD35-A9FD-408D-AF02-F8F0F85146C9}"/>
                </a:ext>
              </a:extLst>
            </p:cNvPr>
            <p:cNvSpPr/>
            <p:nvPr/>
          </p:nvSpPr>
          <p:spPr>
            <a:xfrm>
              <a:off x="3352514" y="7822367"/>
              <a:ext cx="1190215" cy="2910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Tensoflow.js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연결선: 구부러짐 112">
              <a:extLst>
                <a:ext uri="{FF2B5EF4-FFF2-40B4-BE49-F238E27FC236}">
                  <a16:creationId xmlns:a16="http://schemas.microsoft.com/office/drawing/2014/main" id="{C1767424-AFA0-442C-9A29-9606813C86F7}"/>
                </a:ext>
              </a:extLst>
            </p:cNvPr>
            <p:cNvCxnSpPr>
              <a:stCxn id="110" idx="3"/>
              <a:endCxn id="111" idx="0"/>
            </p:cNvCxnSpPr>
            <p:nvPr/>
          </p:nvCxnSpPr>
          <p:spPr>
            <a:xfrm>
              <a:off x="3396758" y="7337781"/>
              <a:ext cx="550863" cy="48458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974EBB1C-DC88-429A-9361-296C1DB0A885}"/>
                </a:ext>
              </a:extLst>
            </p:cNvPr>
            <p:cNvCxnSpPr>
              <a:stCxn id="111" idx="1"/>
              <a:endCxn id="110" idx="2"/>
            </p:cNvCxnSpPr>
            <p:nvPr/>
          </p:nvCxnSpPr>
          <p:spPr>
            <a:xfrm rot="10800000">
              <a:off x="2854253" y="7528223"/>
              <a:ext cx="498262" cy="439685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C630BB-82C3-4549-AC97-7321FFC4C8FB}"/>
                </a:ext>
              </a:extLst>
            </p:cNvPr>
            <p:cNvSpPr txBox="1"/>
            <p:nvPr/>
          </p:nvSpPr>
          <p:spPr>
            <a:xfrm>
              <a:off x="3759067" y="7290132"/>
              <a:ext cx="649307" cy="18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frame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A0ED70F-F44A-4ADB-A0D0-D214DFCD988F}"/>
                </a:ext>
              </a:extLst>
            </p:cNvPr>
            <p:cNvSpPr txBox="1"/>
            <p:nvPr/>
          </p:nvSpPr>
          <p:spPr>
            <a:xfrm>
              <a:off x="2430271" y="7838664"/>
              <a:ext cx="848197" cy="2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result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634646F-826F-4392-B285-6D354C8DEC63}"/>
              </a:ext>
            </a:extLst>
          </p:cNvPr>
          <p:cNvCxnSpPr>
            <a:cxnSpLocks/>
          </p:cNvCxnSpPr>
          <p:nvPr/>
        </p:nvCxnSpPr>
        <p:spPr>
          <a:xfrm>
            <a:off x="5291693" y="2249656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1AE2937-1200-49DD-8E90-0E251645187C}"/>
              </a:ext>
            </a:extLst>
          </p:cNvPr>
          <p:cNvSpPr txBox="1"/>
          <p:nvPr/>
        </p:nvSpPr>
        <p:spPr>
          <a:xfrm>
            <a:off x="5869991" y="1901103"/>
            <a:ext cx="7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BA9DF36-C51A-4F5A-8816-16B9B21BC3E7}"/>
              </a:ext>
            </a:extLst>
          </p:cNvPr>
          <p:cNvCxnSpPr>
            <a:cxnSpLocks/>
          </p:cNvCxnSpPr>
          <p:nvPr/>
        </p:nvCxnSpPr>
        <p:spPr>
          <a:xfrm flipH="1">
            <a:off x="5291693" y="3060690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68BE81-678B-4ECF-89D9-319899C7253E}"/>
              </a:ext>
            </a:extLst>
          </p:cNvPr>
          <p:cNvSpPr txBox="1"/>
          <p:nvPr/>
        </p:nvSpPr>
        <p:spPr>
          <a:xfrm>
            <a:off x="5889945" y="2685541"/>
            <a:ext cx="88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6C0F402-4726-4879-A6E1-DBF860B75C87}"/>
              </a:ext>
            </a:extLst>
          </p:cNvPr>
          <p:cNvSpPr/>
          <p:nvPr/>
        </p:nvSpPr>
        <p:spPr>
          <a:xfrm>
            <a:off x="7640052" y="5017246"/>
            <a:ext cx="3729790" cy="14092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래픽 134" descr="UI UX 단색으로 채워진">
            <a:extLst>
              <a:ext uri="{FF2B5EF4-FFF2-40B4-BE49-F238E27FC236}">
                <a16:creationId xmlns:a16="http://schemas.microsoft.com/office/drawing/2014/main" id="{463D77C1-6206-4AF1-8A84-0384DAC0C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5495" y="4904916"/>
            <a:ext cx="671906" cy="671906"/>
          </a:xfrm>
          <a:prstGeom prst="rect">
            <a:avLst/>
          </a:prstGeom>
        </p:spPr>
      </p:pic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7640BE-AB60-44EF-94FD-B792B7833336}"/>
              </a:ext>
            </a:extLst>
          </p:cNvPr>
          <p:cNvCxnSpPr>
            <a:cxnSpLocks/>
            <a:stCxn id="141" idx="1"/>
            <a:endCxn id="136" idx="2"/>
          </p:cNvCxnSpPr>
          <p:nvPr/>
        </p:nvCxnSpPr>
        <p:spPr>
          <a:xfrm rot="16200000" flipV="1">
            <a:off x="10107583" y="4871363"/>
            <a:ext cx="94712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>
            <a:extLst>
              <a:ext uri="{FF2B5EF4-FFF2-40B4-BE49-F238E27FC236}">
                <a16:creationId xmlns:a16="http://schemas.microsoft.com/office/drawing/2014/main" id="{C50B95DF-E7C7-4EA8-83DC-0795B39ACFB6}"/>
              </a:ext>
            </a:extLst>
          </p:cNvPr>
          <p:cNvSpPr/>
          <p:nvPr/>
        </p:nvSpPr>
        <p:spPr>
          <a:xfrm>
            <a:off x="10076756" y="5344926"/>
            <a:ext cx="1008778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43" name="화살표: 왼쪽/오른쪽 142">
            <a:extLst>
              <a:ext uri="{FF2B5EF4-FFF2-40B4-BE49-F238E27FC236}">
                <a16:creationId xmlns:a16="http://schemas.microsoft.com/office/drawing/2014/main" id="{ABF8ED7B-04F2-4741-87A2-9CC91135852B}"/>
              </a:ext>
            </a:extLst>
          </p:cNvPr>
          <p:cNvSpPr/>
          <p:nvPr/>
        </p:nvSpPr>
        <p:spPr>
          <a:xfrm>
            <a:off x="9482634" y="5664802"/>
            <a:ext cx="506497" cy="209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329185-70BA-474D-9A7E-560F972EE32F}"/>
              </a:ext>
            </a:extLst>
          </p:cNvPr>
          <p:cNvGrpSpPr/>
          <p:nvPr/>
        </p:nvGrpSpPr>
        <p:grpSpPr>
          <a:xfrm>
            <a:off x="7614462" y="1665059"/>
            <a:ext cx="3695222" cy="2913894"/>
            <a:chOff x="7614462" y="1665059"/>
            <a:chExt cx="3695222" cy="2913894"/>
          </a:xfrm>
        </p:grpSpPr>
        <p:sp>
          <p:nvSpPr>
            <p:cNvPr id="104" name="순서도: 자기 디스크 103">
              <a:extLst>
                <a:ext uri="{FF2B5EF4-FFF2-40B4-BE49-F238E27FC236}">
                  <a16:creationId xmlns:a16="http://schemas.microsoft.com/office/drawing/2014/main" id="{487DC7A2-9E3B-413B-8F5D-2F982665481B}"/>
                </a:ext>
              </a:extLst>
            </p:cNvPr>
            <p:cNvSpPr/>
            <p:nvPr/>
          </p:nvSpPr>
          <p:spPr>
            <a:xfrm>
              <a:off x="10110901" y="2200846"/>
              <a:ext cx="811940" cy="754795"/>
            </a:xfrm>
            <a:prstGeom prst="flowChartMagneticDisk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</a:t>
              </a:r>
            </a:p>
            <a:p>
              <a:pPr algn="ctr"/>
              <a:r>
                <a:rPr lang="en-US" altLang="ko-KR" dirty="0"/>
                <a:t>base</a:t>
              </a:r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6C3DA1C-E92B-4553-8B36-6AC79AB49662}"/>
                </a:ext>
              </a:extLst>
            </p:cNvPr>
            <p:cNvSpPr/>
            <p:nvPr/>
          </p:nvSpPr>
          <p:spPr>
            <a:xfrm>
              <a:off x="7614462" y="1998126"/>
              <a:ext cx="3695222" cy="258082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D33C9B-305F-445A-871C-FECB286B1A74}"/>
                </a:ext>
              </a:extLst>
            </p:cNvPr>
            <p:cNvSpPr txBox="1"/>
            <p:nvPr/>
          </p:nvSpPr>
          <p:spPr>
            <a:xfrm>
              <a:off x="7621370" y="1665059"/>
              <a:ext cx="154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Cloud( AWS 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F6C00D6-FA83-4081-BDD0-24293EAD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044" y="2228868"/>
              <a:ext cx="831822" cy="831822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A5BDB83-722A-4BC6-9901-B6AC871DF55C}"/>
                </a:ext>
              </a:extLst>
            </p:cNvPr>
            <p:cNvSpPr txBox="1"/>
            <p:nvPr/>
          </p:nvSpPr>
          <p:spPr>
            <a:xfrm>
              <a:off x="8666567" y="2677785"/>
              <a:ext cx="705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WAS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DB49D013-A064-41E7-82C4-6F751C8E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787" y="3249785"/>
              <a:ext cx="811940" cy="811940"/>
            </a:xfrm>
            <a:prstGeom prst="rect">
              <a:avLst/>
            </a:prstGeom>
          </p:spPr>
        </p:pic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8FE45B2C-5B8F-4012-ACED-55BD4EE9778E}"/>
                </a:ext>
              </a:extLst>
            </p:cNvPr>
            <p:cNvCxnSpPr>
              <a:cxnSpLocks/>
              <a:stCxn id="105" idx="2"/>
              <a:endCxn id="132" idx="1"/>
            </p:cNvCxnSpPr>
            <p:nvPr/>
          </p:nvCxnSpPr>
          <p:spPr>
            <a:xfrm rot="16200000" flipH="1">
              <a:off x="9003839" y="2515806"/>
              <a:ext cx="595065" cy="1684832"/>
            </a:xfrm>
            <a:prstGeom prst="bentConnector2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94D71-91BF-4B87-8615-EE4D9A4718E0}"/>
                </a:ext>
              </a:extLst>
            </p:cNvPr>
            <p:cNvSpPr txBox="1"/>
            <p:nvPr/>
          </p:nvSpPr>
          <p:spPr>
            <a:xfrm>
              <a:off x="10137759" y="4028470"/>
              <a:ext cx="88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Model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6878171-9D98-487A-8A55-7B2A719B0F78}"/>
                </a:ext>
              </a:extLst>
            </p:cNvPr>
            <p:cNvCxnSpPr>
              <a:cxnSpLocks/>
            </p:cNvCxnSpPr>
            <p:nvPr/>
          </p:nvCxnSpPr>
          <p:spPr>
            <a:xfrm>
              <a:off x="8888666" y="2541769"/>
              <a:ext cx="1100465" cy="0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ABDF26D-7611-485A-B925-8BC2C51B7C42}"/>
              </a:ext>
            </a:extLst>
          </p:cNvPr>
          <p:cNvSpPr txBox="1"/>
          <p:nvPr/>
        </p:nvSpPr>
        <p:spPr>
          <a:xfrm>
            <a:off x="10549757" y="4650802"/>
            <a:ext cx="88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h5 file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D0A8A5-0AC4-4204-B13A-41B8059DFCF3}"/>
              </a:ext>
            </a:extLst>
          </p:cNvPr>
          <p:cNvGrpSpPr/>
          <p:nvPr/>
        </p:nvGrpSpPr>
        <p:grpSpPr>
          <a:xfrm>
            <a:off x="433745" y="2964639"/>
            <a:ext cx="914400" cy="914400"/>
            <a:chOff x="3190622" y="4981927"/>
            <a:chExt cx="914400" cy="914400"/>
          </a:xfrm>
          <a:solidFill>
            <a:schemeClr val="bg1"/>
          </a:solidFill>
        </p:grpSpPr>
        <p:pic>
          <p:nvPicPr>
            <p:cNvPr id="64" name="그래픽 63" descr="눈 단색으로 채워진">
              <a:extLst>
                <a:ext uri="{FF2B5EF4-FFF2-40B4-BE49-F238E27FC236}">
                  <a16:creationId xmlns:a16="http://schemas.microsoft.com/office/drawing/2014/main" id="{A04CC2C3-7897-4F11-962B-AC4FC5B3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68B15AE-52F9-47A2-98AA-799D9396F3C4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FDE5308-F804-453F-85F6-DAE2F2DB90A0}"/>
                </a:ext>
              </a:extLst>
            </p:cNvPr>
            <p:cNvCxnSpPr>
              <a:endCxn id="64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B3A8A73-EAD8-4A9C-B64C-EC3A4D92BF79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D7C04A3-C2C8-442B-89AB-F0ECE52FFC08}"/>
              </a:ext>
            </a:extLst>
          </p:cNvPr>
          <p:cNvSpPr txBox="1"/>
          <p:nvPr/>
        </p:nvSpPr>
        <p:spPr>
          <a:xfrm>
            <a:off x="313923" y="3785064"/>
            <a:ext cx="149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detector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17406D2-0703-4FEE-BB33-BEF1507E9B6F}"/>
              </a:ext>
            </a:extLst>
          </p:cNvPr>
          <p:cNvGrpSpPr/>
          <p:nvPr/>
        </p:nvGrpSpPr>
        <p:grpSpPr>
          <a:xfrm rot="5400000">
            <a:off x="503576" y="2327107"/>
            <a:ext cx="749829" cy="148017"/>
            <a:chOff x="4624842" y="5374772"/>
            <a:chExt cx="1180199" cy="23292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F301971-65F8-4231-A12E-488902A98FDC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B4E9988E-27D9-40C3-AC8E-B6C306ADA021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A3703F6-AAA7-4B71-9E2E-C80FEC512948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2BDDAC6-AFB3-43CD-9EDB-93D791539FDE}"/>
              </a:ext>
            </a:extLst>
          </p:cNvPr>
          <p:cNvGrpSpPr/>
          <p:nvPr/>
        </p:nvGrpSpPr>
        <p:grpSpPr>
          <a:xfrm rot="5400000">
            <a:off x="505377" y="4666958"/>
            <a:ext cx="749829" cy="148017"/>
            <a:chOff x="4624842" y="5374772"/>
            <a:chExt cx="1180199" cy="23292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8F2EA8-FB50-4445-9AE4-60BEB29DFA37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3DD7EF6-23FB-43F5-BAD0-213F0317B8B2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8010BD1-BD5D-4F9C-B961-08612390A6FF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5" name="그래픽 84" descr="사이렌 단색으로 채워진">
            <a:extLst>
              <a:ext uri="{FF2B5EF4-FFF2-40B4-BE49-F238E27FC236}">
                <a16:creationId xmlns:a16="http://schemas.microsoft.com/office/drawing/2014/main" id="{A042429D-68D5-420B-A94D-471687AAC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838" y="5186248"/>
            <a:ext cx="1091504" cy="109150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8AF4F56-E558-430D-9657-57295E90C250}"/>
              </a:ext>
            </a:extLst>
          </p:cNvPr>
          <p:cNvSpPr txBox="1"/>
          <p:nvPr/>
        </p:nvSpPr>
        <p:spPr>
          <a:xfrm>
            <a:off x="381032" y="6249209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warning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2852C8-7E0D-42C8-B2DB-84D0CBE85C0E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72C6BC2-4C38-47E3-81EA-94128F5AE713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EF0AB5-D054-4A33-A0B3-91BE3AB8A5E7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9" name="그래픽 88" descr="사물 인터넷 윤곽선">
            <a:extLst>
              <a:ext uri="{FF2B5EF4-FFF2-40B4-BE49-F238E27FC236}">
                <a16:creationId xmlns:a16="http://schemas.microsoft.com/office/drawing/2014/main" id="{EED89316-3429-4F3A-AF7B-C322D5DAF9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584" y="607138"/>
            <a:ext cx="1061502" cy="87144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C3E2A88-C87B-4E91-9FF5-334A52446801}"/>
              </a:ext>
            </a:extLst>
          </p:cNvPr>
          <p:cNvSpPr txBox="1"/>
          <p:nvPr/>
        </p:nvSpPr>
        <p:spPr>
          <a:xfrm>
            <a:off x="160988" y="1523336"/>
            <a:ext cx="19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FAADC"/>
                </a:solidFill>
              </a:rPr>
              <a:t>Model load</a:t>
            </a:r>
            <a:endParaRPr lang="ko-KR" altLang="en-US" dirty="0">
              <a:solidFill>
                <a:srgbClr val="8FAA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8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Current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943684" y="5300715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637007" y="3896972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3823170" y="3896972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773587" y="43700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872190" y="4397802"/>
            <a:ext cx="11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4EEC312-94EB-40C9-A038-68C3C9A6F023}"/>
              </a:ext>
            </a:extLst>
          </p:cNvPr>
          <p:cNvSpPr/>
          <p:nvPr/>
        </p:nvSpPr>
        <p:spPr>
          <a:xfrm>
            <a:off x="8475836" y="5318291"/>
            <a:ext cx="921282" cy="911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Train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/ Test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 data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10110901" y="2200846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623784" y="191125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5643723" y="2712905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0401A755-599A-48A8-9CEA-FDCE2F6F3BA0}"/>
              </a:ext>
            </a:extLst>
          </p:cNvPr>
          <p:cNvSpPr/>
          <p:nvPr/>
        </p:nvSpPr>
        <p:spPr>
          <a:xfrm>
            <a:off x="4278561" y="2513992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A78F5255-03BA-4E76-A021-2FBDB5BA7799}"/>
              </a:ext>
            </a:extLst>
          </p:cNvPr>
          <p:cNvSpPr/>
          <p:nvPr/>
        </p:nvSpPr>
        <p:spPr>
          <a:xfrm>
            <a:off x="2550215" y="328853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929020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C3DA1C-E92B-4553-8B36-6AC79AB49662}"/>
              </a:ext>
            </a:extLst>
          </p:cNvPr>
          <p:cNvSpPr/>
          <p:nvPr/>
        </p:nvSpPr>
        <p:spPr>
          <a:xfrm>
            <a:off x="7614462" y="1998126"/>
            <a:ext cx="3695222" cy="25808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D33C9B-305F-445A-871C-FECB286B1A74}"/>
              </a:ext>
            </a:extLst>
          </p:cNvPr>
          <p:cNvSpPr txBox="1"/>
          <p:nvPr/>
        </p:nvSpPr>
        <p:spPr>
          <a:xfrm>
            <a:off x="7621370" y="1665059"/>
            <a:ext cx="154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Cloud( AWS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44" y="2228868"/>
            <a:ext cx="831822" cy="8318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26BB8D-EBEA-40FF-B0EA-5AFFCDAD4629}"/>
              </a:ext>
            </a:extLst>
          </p:cNvPr>
          <p:cNvGrpSpPr/>
          <p:nvPr/>
        </p:nvGrpSpPr>
        <p:grpSpPr>
          <a:xfrm>
            <a:off x="2636832" y="2574757"/>
            <a:ext cx="2230982" cy="966108"/>
            <a:chOff x="2311747" y="7147339"/>
            <a:chExt cx="2230982" cy="966108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62B494F-1D9A-4980-950E-339DB60F83E3}"/>
                </a:ext>
              </a:extLst>
            </p:cNvPr>
            <p:cNvSpPr/>
            <p:nvPr/>
          </p:nvSpPr>
          <p:spPr>
            <a:xfrm>
              <a:off x="2311747" y="7147339"/>
              <a:ext cx="1085012" cy="380884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Camera</a:t>
              </a:r>
              <a:endParaRPr lang="ko-KR" altLang="en-US" sz="1400" dirty="0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22B9AD35-A9FD-408D-AF02-F8F0F85146C9}"/>
                </a:ext>
              </a:extLst>
            </p:cNvPr>
            <p:cNvSpPr/>
            <p:nvPr/>
          </p:nvSpPr>
          <p:spPr>
            <a:xfrm>
              <a:off x="3352514" y="7822367"/>
              <a:ext cx="1190215" cy="2910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Tensoflow.js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연결선: 구부러짐 112">
              <a:extLst>
                <a:ext uri="{FF2B5EF4-FFF2-40B4-BE49-F238E27FC236}">
                  <a16:creationId xmlns:a16="http://schemas.microsoft.com/office/drawing/2014/main" id="{C1767424-AFA0-442C-9A29-9606813C86F7}"/>
                </a:ext>
              </a:extLst>
            </p:cNvPr>
            <p:cNvCxnSpPr>
              <a:stCxn id="110" idx="3"/>
              <a:endCxn id="111" idx="0"/>
            </p:cNvCxnSpPr>
            <p:nvPr/>
          </p:nvCxnSpPr>
          <p:spPr>
            <a:xfrm>
              <a:off x="3396758" y="7337781"/>
              <a:ext cx="550863" cy="48458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974EBB1C-DC88-429A-9361-296C1DB0A885}"/>
                </a:ext>
              </a:extLst>
            </p:cNvPr>
            <p:cNvCxnSpPr>
              <a:stCxn id="111" idx="1"/>
              <a:endCxn id="110" idx="2"/>
            </p:cNvCxnSpPr>
            <p:nvPr/>
          </p:nvCxnSpPr>
          <p:spPr>
            <a:xfrm rot="10800000">
              <a:off x="2854253" y="7528223"/>
              <a:ext cx="498262" cy="439685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C630BB-82C3-4549-AC97-7321FFC4C8FB}"/>
                </a:ext>
              </a:extLst>
            </p:cNvPr>
            <p:cNvSpPr txBox="1"/>
            <p:nvPr/>
          </p:nvSpPr>
          <p:spPr>
            <a:xfrm>
              <a:off x="3759067" y="7290132"/>
              <a:ext cx="649307" cy="18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frame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A0ED70F-F44A-4ADB-A0D0-D214DFCD988F}"/>
                </a:ext>
              </a:extLst>
            </p:cNvPr>
            <p:cNvSpPr txBox="1"/>
            <p:nvPr/>
          </p:nvSpPr>
          <p:spPr>
            <a:xfrm>
              <a:off x="2430271" y="7838664"/>
              <a:ext cx="848197" cy="2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result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634646F-826F-4392-B285-6D354C8DEC63}"/>
              </a:ext>
            </a:extLst>
          </p:cNvPr>
          <p:cNvCxnSpPr>
            <a:cxnSpLocks/>
          </p:cNvCxnSpPr>
          <p:nvPr/>
        </p:nvCxnSpPr>
        <p:spPr>
          <a:xfrm>
            <a:off x="5291693" y="2249656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1AE2937-1200-49DD-8E90-0E251645187C}"/>
              </a:ext>
            </a:extLst>
          </p:cNvPr>
          <p:cNvSpPr txBox="1"/>
          <p:nvPr/>
        </p:nvSpPr>
        <p:spPr>
          <a:xfrm>
            <a:off x="5869991" y="1901103"/>
            <a:ext cx="7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BA9DF36-C51A-4F5A-8816-16B9B21BC3E7}"/>
              </a:ext>
            </a:extLst>
          </p:cNvPr>
          <p:cNvCxnSpPr>
            <a:cxnSpLocks/>
          </p:cNvCxnSpPr>
          <p:nvPr/>
        </p:nvCxnSpPr>
        <p:spPr>
          <a:xfrm flipH="1">
            <a:off x="5291693" y="3060690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68BE81-678B-4ECF-89D9-319899C7253E}"/>
              </a:ext>
            </a:extLst>
          </p:cNvPr>
          <p:cNvSpPr txBox="1"/>
          <p:nvPr/>
        </p:nvSpPr>
        <p:spPr>
          <a:xfrm>
            <a:off x="5889945" y="2685541"/>
            <a:ext cx="88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666567" y="2677785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87" y="3249785"/>
            <a:ext cx="811940" cy="811940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6C0F402-4726-4879-A6E1-DBF860B75C87}"/>
              </a:ext>
            </a:extLst>
          </p:cNvPr>
          <p:cNvSpPr/>
          <p:nvPr/>
        </p:nvSpPr>
        <p:spPr>
          <a:xfrm>
            <a:off x="7640052" y="5017246"/>
            <a:ext cx="3729790" cy="14092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E45B2C-5B8F-4012-ACED-55BD4EE9778E}"/>
              </a:ext>
            </a:extLst>
          </p:cNvPr>
          <p:cNvCxnSpPr>
            <a:cxnSpLocks/>
            <a:stCxn id="105" idx="2"/>
            <a:endCxn id="132" idx="1"/>
          </p:cNvCxnSpPr>
          <p:nvPr/>
        </p:nvCxnSpPr>
        <p:spPr>
          <a:xfrm rot="16200000" flipH="1">
            <a:off x="9003839" y="2515806"/>
            <a:ext cx="595065" cy="1684832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래픽 134" descr="UI UX 단색으로 채워진">
            <a:extLst>
              <a:ext uri="{FF2B5EF4-FFF2-40B4-BE49-F238E27FC236}">
                <a16:creationId xmlns:a16="http://schemas.microsoft.com/office/drawing/2014/main" id="{463D77C1-6206-4AF1-8A84-0384DAC0C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5495" y="4904916"/>
            <a:ext cx="671906" cy="67190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10137759" y="4028470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7640BE-AB60-44EF-94FD-B792B7833336}"/>
              </a:ext>
            </a:extLst>
          </p:cNvPr>
          <p:cNvCxnSpPr>
            <a:cxnSpLocks/>
            <a:stCxn id="141" idx="1"/>
            <a:endCxn id="136" idx="2"/>
          </p:cNvCxnSpPr>
          <p:nvPr/>
        </p:nvCxnSpPr>
        <p:spPr>
          <a:xfrm rot="16200000" flipV="1">
            <a:off x="10107583" y="4871363"/>
            <a:ext cx="94712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>
            <a:extLst>
              <a:ext uri="{FF2B5EF4-FFF2-40B4-BE49-F238E27FC236}">
                <a16:creationId xmlns:a16="http://schemas.microsoft.com/office/drawing/2014/main" id="{C50B95DF-E7C7-4EA8-83DC-0795B39ACFB6}"/>
              </a:ext>
            </a:extLst>
          </p:cNvPr>
          <p:cNvSpPr/>
          <p:nvPr/>
        </p:nvSpPr>
        <p:spPr>
          <a:xfrm>
            <a:off x="10076756" y="5344926"/>
            <a:ext cx="1008778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43" name="화살표: 왼쪽/오른쪽 142">
            <a:extLst>
              <a:ext uri="{FF2B5EF4-FFF2-40B4-BE49-F238E27FC236}">
                <a16:creationId xmlns:a16="http://schemas.microsoft.com/office/drawing/2014/main" id="{ABF8ED7B-04F2-4741-87A2-9CC91135852B}"/>
              </a:ext>
            </a:extLst>
          </p:cNvPr>
          <p:cNvSpPr/>
          <p:nvPr/>
        </p:nvSpPr>
        <p:spPr>
          <a:xfrm>
            <a:off x="9482634" y="5664802"/>
            <a:ext cx="506497" cy="209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6878171-9D98-487A-8A55-7B2A719B0F78}"/>
              </a:ext>
            </a:extLst>
          </p:cNvPr>
          <p:cNvCxnSpPr>
            <a:cxnSpLocks/>
          </p:cNvCxnSpPr>
          <p:nvPr/>
        </p:nvCxnSpPr>
        <p:spPr>
          <a:xfrm>
            <a:off x="8888666" y="2541769"/>
            <a:ext cx="110046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ABDF26D-7611-485A-B925-8BC2C51B7C42}"/>
              </a:ext>
            </a:extLst>
          </p:cNvPr>
          <p:cNvSpPr txBox="1"/>
          <p:nvPr/>
        </p:nvSpPr>
        <p:spPr>
          <a:xfrm>
            <a:off x="10549757" y="4650802"/>
            <a:ext cx="88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h5 file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D7BF22-B845-4BB1-AC94-525C446C6944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8959BB3-F675-4539-AB50-3494A8278BFE}"/>
              </a:ext>
            </a:extLst>
          </p:cNvPr>
          <p:cNvGrpSpPr/>
          <p:nvPr/>
        </p:nvGrpSpPr>
        <p:grpSpPr>
          <a:xfrm>
            <a:off x="375417" y="2965467"/>
            <a:ext cx="914400" cy="914400"/>
            <a:chOff x="3190622" y="4981927"/>
            <a:chExt cx="914400" cy="914400"/>
          </a:xfrm>
          <a:solidFill>
            <a:srgbClr val="FFC000"/>
          </a:solidFill>
        </p:grpSpPr>
        <p:pic>
          <p:nvPicPr>
            <p:cNvPr id="85" name="그래픽 84" descr="눈 단색으로 채워진">
              <a:extLst>
                <a:ext uri="{FF2B5EF4-FFF2-40B4-BE49-F238E27FC236}">
                  <a16:creationId xmlns:a16="http://schemas.microsoft.com/office/drawing/2014/main" id="{622E3F52-ED53-4E12-A15B-327E0630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2B7E224-C35B-4B31-B1B3-95F93AF83AB5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76F1674A-432C-4B3A-A1D4-8FBD170363CB}"/>
                </a:ext>
              </a:extLst>
            </p:cNvPr>
            <p:cNvCxnSpPr>
              <a:endCxn id="85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E143622-3D30-4FF1-B04A-42750952A473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132380E-D44D-453D-A4FD-11BA8B607E46}"/>
              </a:ext>
            </a:extLst>
          </p:cNvPr>
          <p:cNvSpPr txBox="1"/>
          <p:nvPr/>
        </p:nvSpPr>
        <p:spPr>
          <a:xfrm>
            <a:off x="306234" y="3785623"/>
            <a:ext cx="149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</a:rPr>
              <a:t>detector</a:t>
            </a:r>
            <a:endParaRPr lang="ko-KR" altLang="en-US" sz="2000" dirty="0">
              <a:solidFill>
                <a:srgbClr val="FFC000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5D2FFFE-840D-4A5B-9048-D46683F21374}"/>
              </a:ext>
            </a:extLst>
          </p:cNvPr>
          <p:cNvGrpSpPr/>
          <p:nvPr/>
        </p:nvGrpSpPr>
        <p:grpSpPr>
          <a:xfrm rot="5400000">
            <a:off x="503576" y="2327107"/>
            <a:ext cx="749829" cy="148017"/>
            <a:chOff x="4624842" y="5374772"/>
            <a:chExt cx="1180199" cy="232925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212626C-84C9-405A-A2B3-2AFFC9220A88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ECBDDF2-514A-49BC-9AC3-58A2A3B5C549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651FC87-ED4D-475A-A0F9-B6A6B489E550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0" name="그래픽 99" descr="사물 인터넷 윤곽선">
            <a:extLst>
              <a:ext uri="{FF2B5EF4-FFF2-40B4-BE49-F238E27FC236}">
                <a16:creationId xmlns:a16="http://schemas.microsoft.com/office/drawing/2014/main" id="{1080B9D7-5EAC-4CB9-89A5-89158C91FC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8840" y="554232"/>
            <a:ext cx="1061502" cy="871447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88BC092-8926-405A-BD7D-81B5BEE8BAA3}"/>
              </a:ext>
            </a:extLst>
          </p:cNvPr>
          <p:cNvGrpSpPr/>
          <p:nvPr/>
        </p:nvGrpSpPr>
        <p:grpSpPr>
          <a:xfrm rot="5400000">
            <a:off x="505377" y="4666958"/>
            <a:ext cx="749829" cy="148017"/>
            <a:chOff x="4624842" y="5374772"/>
            <a:chExt cx="1180199" cy="232925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D0F6E7E-22C2-4D3E-A35E-BB8964C31A66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7D3F41A-F020-4CC2-87B4-C30752FFB8D0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BA47D73-E8EA-4A8C-A641-0A248E874172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7" name="그래픽 116" descr="사이렌 단색으로 채워진">
            <a:extLst>
              <a:ext uri="{FF2B5EF4-FFF2-40B4-BE49-F238E27FC236}">
                <a16:creationId xmlns:a16="http://schemas.microsoft.com/office/drawing/2014/main" id="{E32C9C63-4F21-4BBA-A45A-30F41AE408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8838" y="5186248"/>
            <a:ext cx="1091504" cy="109150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F8E0436-B4EB-427C-89B1-57F9CC93469F}"/>
              </a:ext>
            </a:extLst>
          </p:cNvPr>
          <p:cNvSpPr txBox="1"/>
          <p:nvPr/>
        </p:nvSpPr>
        <p:spPr>
          <a:xfrm>
            <a:off x="381032" y="6249209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warning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2461635-0A7E-4320-9EB7-122BCF356437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25C7C1-250B-4DFE-9526-629ABB73B1E2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6238A1-6404-4847-807F-96740CB12422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B760E1-F99A-4583-9C93-67953561E2C1}"/>
              </a:ext>
            </a:extLst>
          </p:cNvPr>
          <p:cNvSpPr txBox="1"/>
          <p:nvPr/>
        </p:nvSpPr>
        <p:spPr>
          <a:xfrm>
            <a:off x="160988" y="1523336"/>
            <a:ext cx="19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 load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78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Current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943684" y="5300715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637007" y="3896972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3823170" y="3896972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773587" y="43700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872190" y="4397802"/>
            <a:ext cx="11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4EEC312-94EB-40C9-A038-68C3C9A6F023}"/>
              </a:ext>
            </a:extLst>
          </p:cNvPr>
          <p:cNvSpPr/>
          <p:nvPr/>
        </p:nvSpPr>
        <p:spPr>
          <a:xfrm>
            <a:off x="8475836" y="5318291"/>
            <a:ext cx="921282" cy="911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Train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/ Test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 data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10110901" y="2200846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623784" y="191125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5643723" y="2712905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0401A755-599A-48A8-9CEA-FDCE2F6F3BA0}"/>
              </a:ext>
            </a:extLst>
          </p:cNvPr>
          <p:cNvSpPr/>
          <p:nvPr/>
        </p:nvSpPr>
        <p:spPr>
          <a:xfrm>
            <a:off x="4278561" y="2513992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A78F5255-03BA-4E76-A021-2FBDB5BA7799}"/>
              </a:ext>
            </a:extLst>
          </p:cNvPr>
          <p:cNvSpPr/>
          <p:nvPr/>
        </p:nvSpPr>
        <p:spPr>
          <a:xfrm>
            <a:off x="2550215" y="3288539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C33F1B95-5652-4C97-93A1-C1CA252AB2D5}"/>
              </a:ext>
            </a:extLst>
          </p:cNvPr>
          <p:cNvSpPr/>
          <p:nvPr/>
        </p:nvSpPr>
        <p:spPr>
          <a:xfrm>
            <a:off x="5657011" y="3619903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929020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C3DA1C-E92B-4553-8B36-6AC79AB49662}"/>
              </a:ext>
            </a:extLst>
          </p:cNvPr>
          <p:cNvSpPr/>
          <p:nvPr/>
        </p:nvSpPr>
        <p:spPr>
          <a:xfrm>
            <a:off x="7614462" y="1998126"/>
            <a:ext cx="3695222" cy="25808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D33C9B-305F-445A-871C-FECB286B1A74}"/>
              </a:ext>
            </a:extLst>
          </p:cNvPr>
          <p:cNvSpPr txBox="1"/>
          <p:nvPr/>
        </p:nvSpPr>
        <p:spPr>
          <a:xfrm>
            <a:off x="7621370" y="1665059"/>
            <a:ext cx="154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Cloud( AWS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44" y="2228868"/>
            <a:ext cx="831822" cy="8318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26BB8D-EBEA-40FF-B0EA-5AFFCDAD4629}"/>
              </a:ext>
            </a:extLst>
          </p:cNvPr>
          <p:cNvGrpSpPr/>
          <p:nvPr/>
        </p:nvGrpSpPr>
        <p:grpSpPr>
          <a:xfrm>
            <a:off x="2636832" y="2574757"/>
            <a:ext cx="2230982" cy="966108"/>
            <a:chOff x="2311747" y="7147339"/>
            <a:chExt cx="2230982" cy="966108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62B494F-1D9A-4980-950E-339DB60F83E3}"/>
                </a:ext>
              </a:extLst>
            </p:cNvPr>
            <p:cNvSpPr/>
            <p:nvPr/>
          </p:nvSpPr>
          <p:spPr>
            <a:xfrm>
              <a:off x="2311747" y="7147339"/>
              <a:ext cx="1085012" cy="380884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Camera</a:t>
              </a:r>
              <a:endParaRPr lang="ko-KR" altLang="en-US" sz="1400" dirty="0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22B9AD35-A9FD-408D-AF02-F8F0F85146C9}"/>
                </a:ext>
              </a:extLst>
            </p:cNvPr>
            <p:cNvSpPr/>
            <p:nvPr/>
          </p:nvSpPr>
          <p:spPr>
            <a:xfrm>
              <a:off x="3352514" y="7822367"/>
              <a:ext cx="1190215" cy="2910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Tensoflow.js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연결선: 구부러짐 112">
              <a:extLst>
                <a:ext uri="{FF2B5EF4-FFF2-40B4-BE49-F238E27FC236}">
                  <a16:creationId xmlns:a16="http://schemas.microsoft.com/office/drawing/2014/main" id="{C1767424-AFA0-442C-9A29-9606813C86F7}"/>
                </a:ext>
              </a:extLst>
            </p:cNvPr>
            <p:cNvCxnSpPr>
              <a:stCxn id="110" idx="3"/>
              <a:endCxn id="111" idx="0"/>
            </p:cNvCxnSpPr>
            <p:nvPr/>
          </p:nvCxnSpPr>
          <p:spPr>
            <a:xfrm>
              <a:off x="3396758" y="7337781"/>
              <a:ext cx="550863" cy="48458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974EBB1C-DC88-429A-9361-296C1DB0A885}"/>
                </a:ext>
              </a:extLst>
            </p:cNvPr>
            <p:cNvCxnSpPr>
              <a:stCxn id="111" idx="1"/>
              <a:endCxn id="110" idx="2"/>
            </p:cNvCxnSpPr>
            <p:nvPr/>
          </p:nvCxnSpPr>
          <p:spPr>
            <a:xfrm rot="10800000">
              <a:off x="2854253" y="7528223"/>
              <a:ext cx="498262" cy="439685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C630BB-82C3-4549-AC97-7321FFC4C8FB}"/>
                </a:ext>
              </a:extLst>
            </p:cNvPr>
            <p:cNvSpPr txBox="1"/>
            <p:nvPr/>
          </p:nvSpPr>
          <p:spPr>
            <a:xfrm>
              <a:off x="3759067" y="7290132"/>
              <a:ext cx="649307" cy="18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frame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A0ED70F-F44A-4ADB-A0D0-D214DFCD988F}"/>
                </a:ext>
              </a:extLst>
            </p:cNvPr>
            <p:cNvSpPr txBox="1"/>
            <p:nvPr/>
          </p:nvSpPr>
          <p:spPr>
            <a:xfrm>
              <a:off x="2430271" y="7838664"/>
              <a:ext cx="848197" cy="2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result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634646F-826F-4392-B285-6D354C8DEC63}"/>
              </a:ext>
            </a:extLst>
          </p:cNvPr>
          <p:cNvCxnSpPr>
            <a:cxnSpLocks/>
          </p:cNvCxnSpPr>
          <p:nvPr/>
        </p:nvCxnSpPr>
        <p:spPr>
          <a:xfrm>
            <a:off x="5291693" y="2249656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1AE2937-1200-49DD-8E90-0E251645187C}"/>
              </a:ext>
            </a:extLst>
          </p:cNvPr>
          <p:cNvSpPr txBox="1"/>
          <p:nvPr/>
        </p:nvSpPr>
        <p:spPr>
          <a:xfrm>
            <a:off x="5869991" y="1901103"/>
            <a:ext cx="71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BA9DF36-C51A-4F5A-8816-16B9B21BC3E7}"/>
              </a:ext>
            </a:extLst>
          </p:cNvPr>
          <p:cNvCxnSpPr>
            <a:cxnSpLocks/>
          </p:cNvCxnSpPr>
          <p:nvPr/>
        </p:nvCxnSpPr>
        <p:spPr>
          <a:xfrm flipH="1">
            <a:off x="5291693" y="3060690"/>
            <a:ext cx="1800750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68BE81-678B-4ECF-89D9-319899C7253E}"/>
              </a:ext>
            </a:extLst>
          </p:cNvPr>
          <p:cNvSpPr txBox="1"/>
          <p:nvPr/>
        </p:nvSpPr>
        <p:spPr>
          <a:xfrm>
            <a:off x="5889945" y="2685541"/>
            <a:ext cx="88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666567" y="2677785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87" y="3249785"/>
            <a:ext cx="811940" cy="811940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6C0F402-4726-4879-A6E1-DBF860B75C87}"/>
              </a:ext>
            </a:extLst>
          </p:cNvPr>
          <p:cNvSpPr/>
          <p:nvPr/>
        </p:nvSpPr>
        <p:spPr>
          <a:xfrm>
            <a:off x="7640052" y="5017246"/>
            <a:ext cx="3729790" cy="14092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7837B86-1546-42F4-93E7-7D7D3A79D847}"/>
              </a:ext>
            </a:extLst>
          </p:cNvPr>
          <p:cNvCxnSpPr>
            <a:cxnSpLocks/>
          </p:cNvCxnSpPr>
          <p:nvPr/>
        </p:nvCxnSpPr>
        <p:spPr>
          <a:xfrm>
            <a:off x="5316769" y="4127481"/>
            <a:ext cx="177567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E45B2C-5B8F-4012-ACED-55BD4EE9778E}"/>
              </a:ext>
            </a:extLst>
          </p:cNvPr>
          <p:cNvCxnSpPr>
            <a:cxnSpLocks/>
            <a:stCxn id="105" idx="2"/>
            <a:endCxn id="132" idx="1"/>
          </p:cNvCxnSpPr>
          <p:nvPr/>
        </p:nvCxnSpPr>
        <p:spPr>
          <a:xfrm rot="16200000" flipH="1">
            <a:off x="9003839" y="2515806"/>
            <a:ext cx="595065" cy="1684832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래픽 134" descr="UI UX 단색으로 채워진">
            <a:extLst>
              <a:ext uri="{FF2B5EF4-FFF2-40B4-BE49-F238E27FC236}">
                <a16:creationId xmlns:a16="http://schemas.microsoft.com/office/drawing/2014/main" id="{463D77C1-6206-4AF1-8A84-0384DAC0C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5495" y="4904916"/>
            <a:ext cx="671906" cy="67190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10137759" y="4028470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7640BE-AB60-44EF-94FD-B792B7833336}"/>
              </a:ext>
            </a:extLst>
          </p:cNvPr>
          <p:cNvCxnSpPr>
            <a:cxnSpLocks/>
            <a:stCxn id="141" idx="1"/>
            <a:endCxn id="136" idx="2"/>
          </p:cNvCxnSpPr>
          <p:nvPr/>
        </p:nvCxnSpPr>
        <p:spPr>
          <a:xfrm rot="16200000" flipV="1">
            <a:off x="10107583" y="4871363"/>
            <a:ext cx="94712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>
            <a:extLst>
              <a:ext uri="{FF2B5EF4-FFF2-40B4-BE49-F238E27FC236}">
                <a16:creationId xmlns:a16="http://schemas.microsoft.com/office/drawing/2014/main" id="{C50B95DF-E7C7-4EA8-83DC-0795B39ACFB6}"/>
              </a:ext>
            </a:extLst>
          </p:cNvPr>
          <p:cNvSpPr/>
          <p:nvPr/>
        </p:nvSpPr>
        <p:spPr>
          <a:xfrm>
            <a:off x="10076756" y="5344926"/>
            <a:ext cx="1008778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43" name="화살표: 왼쪽/오른쪽 142">
            <a:extLst>
              <a:ext uri="{FF2B5EF4-FFF2-40B4-BE49-F238E27FC236}">
                <a16:creationId xmlns:a16="http://schemas.microsoft.com/office/drawing/2014/main" id="{ABF8ED7B-04F2-4741-87A2-9CC91135852B}"/>
              </a:ext>
            </a:extLst>
          </p:cNvPr>
          <p:cNvSpPr/>
          <p:nvPr/>
        </p:nvSpPr>
        <p:spPr>
          <a:xfrm>
            <a:off x="9482634" y="5664802"/>
            <a:ext cx="506497" cy="209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796D5A8-A18C-4BD9-ACD3-9C437950BEFB}"/>
              </a:ext>
            </a:extLst>
          </p:cNvPr>
          <p:cNvSpPr txBox="1"/>
          <p:nvPr/>
        </p:nvSpPr>
        <p:spPr>
          <a:xfrm>
            <a:off x="5915265" y="3497364"/>
            <a:ext cx="110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Point</a:t>
            </a:r>
          </a:p>
          <a:p>
            <a:r>
              <a:rPr lang="en-US" altLang="ko-KR" sz="1600" dirty="0">
                <a:highlight>
                  <a:srgbClr val="E1B683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reduction</a:t>
            </a:r>
            <a:endParaRPr lang="ko-KR" altLang="en-US" sz="1600" dirty="0">
              <a:highlight>
                <a:srgbClr val="E1B683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6878171-9D98-487A-8A55-7B2A719B0F78}"/>
              </a:ext>
            </a:extLst>
          </p:cNvPr>
          <p:cNvCxnSpPr>
            <a:cxnSpLocks/>
          </p:cNvCxnSpPr>
          <p:nvPr/>
        </p:nvCxnSpPr>
        <p:spPr>
          <a:xfrm>
            <a:off x="8888666" y="2541769"/>
            <a:ext cx="110046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ABDF26D-7611-485A-B925-8BC2C51B7C42}"/>
              </a:ext>
            </a:extLst>
          </p:cNvPr>
          <p:cNvSpPr txBox="1"/>
          <p:nvPr/>
        </p:nvSpPr>
        <p:spPr>
          <a:xfrm>
            <a:off x="10549757" y="4650802"/>
            <a:ext cx="88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h5 file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79DC34-F719-4193-ADF6-9073D3037BBA}"/>
              </a:ext>
            </a:extLst>
          </p:cNvPr>
          <p:cNvSpPr txBox="1"/>
          <p:nvPr/>
        </p:nvSpPr>
        <p:spPr>
          <a:xfrm>
            <a:off x="5971396" y="4146797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ajax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AECB91E-6A67-4B75-89CE-662C6D557495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3DA795-47D3-4393-91D2-D26AC89D921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07703E-E1F6-45D1-A198-6692A4261AF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348CE55-FB01-449D-A641-BCD64CB9A9F8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E8BD04C-34D8-4764-90F9-B2A1A61F1F35}"/>
              </a:ext>
            </a:extLst>
          </p:cNvPr>
          <p:cNvGrpSpPr/>
          <p:nvPr/>
        </p:nvGrpSpPr>
        <p:grpSpPr>
          <a:xfrm rot="5400000">
            <a:off x="503576" y="2327107"/>
            <a:ext cx="749829" cy="148017"/>
            <a:chOff x="4624842" y="5374772"/>
            <a:chExt cx="1180199" cy="232925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CDEDDF9F-690F-4A22-981F-8772E12237A8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D6409AE1-931E-4A21-894C-44DC56451C6C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E25489-2048-44D9-84A8-FC030D17689B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8" name="그래픽 137" descr="사물 인터넷 윤곽선">
            <a:extLst>
              <a:ext uri="{FF2B5EF4-FFF2-40B4-BE49-F238E27FC236}">
                <a16:creationId xmlns:a16="http://schemas.microsoft.com/office/drawing/2014/main" id="{983DE873-78F3-4172-9BD5-BB8D521BCF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8840" y="554232"/>
            <a:ext cx="1061502" cy="87144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97AEE5B-62F0-4C98-B323-9641396043DF}"/>
              </a:ext>
            </a:extLst>
          </p:cNvPr>
          <p:cNvGrpSpPr/>
          <p:nvPr/>
        </p:nvGrpSpPr>
        <p:grpSpPr>
          <a:xfrm rot="5400000">
            <a:off x="505377" y="4666958"/>
            <a:ext cx="749829" cy="148017"/>
            <a:chOff x="4624842" y="5374772"/>
            <a:chExt cx="1180199" cy="232925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26F64482-9CC8-4070-9E3E-45C67DA65186}"/>
                </a:ext>
              </a:extLst>
            </p:cNvPr>
            <p:cNvSpPr/>
            <p:nvPr/>
          </p:nvSpPr>
          <p:spPr>
            <a:xfrm>
              <a:off x="4624842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B0AB354-A8BB-440D-A469-96D4F52A0D4E}"/>
                </a:ext>
              </a:extLst>
            </p:cNvPr>
            <p:cNvSpPr/>
            <p:nvPr/>
          </p:nvSpPr>
          <p:spPr>
            <a:xfrm>
              <a:off x="5091239" y="5377317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1CBB6B9-4B01-4EAC-AB56-9C1A0C6B7A49}"/>
                </a:ext>
              </a:extLst>
            </p:cNvPr>
            <p:cNvSpPr/>
            <p:nvPr/>
          </p:nvSpPr>
          <p:spPr>
            <a:xfrm>
              <a:off x="5565317" y="5374772"/>
              <a:ext cx="239724" cy="230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7" name="그래픽 146" descr="사이렌 단색으로 채워진">
            <a:extLst>
              <a:ext uri="{FF2B5EF4-FFF2-40B4-BE49-F238E27FC236}">
                <a16:creationId xmlns:a16="http://schemas.microsoft.com/office/drawing/2014/main" id="{B87632D3-B2BD-4B5B-9039-93ADFD0E8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838" y="5186248"/>
            <a:ext cx="1091504" cy="1091504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1202783-0F2C-4D45-878C-76F72402EB24}"/>
              </a:ext>
            </a:extLst>
          </p:cNvPr>
          <p:cNvGrpSpPr/>
          <p:nvPr/>
        </p:nvGrpSpPr>
        <p:grpSpPr>
          <a:xfrm>
            <a:off x="433745" y="2964639"/>
            <a:ext cx="914400" cy="914400"/>
            <a:chOff x="3190622" y="4981927"/>
            <a:chExt cx="914400" cy="914400"/>
          </a:xfrm>
          <a:solidFill>
            <a:schemeClr val="bg1"/>
          </a:solidFill>
        </p:grpSpPr>
        <p:pic>
          <p:nvPicPr>
            <p:cNvPr id="150" name="그래픽 149" descr="눈 단색으로 채워진">
              <a:extLst>
                <a:ext uri="{FF2B5EF4-FFF2-40B4-BE49-F238E27FC236}">
                  <a16:creationId xmlns:a16="http://schemas.microsoft.com/office/drawing/2014/main" id="{FED2C4C2-951D-4FEA-BDA9-63A045B0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90622" y="4981927"/>
              <a:ext cx="914400" cy="914400"/>
            </a:xfrm>
            <a:prstGeom prst="rect">
              <a:avLst/>
            </a:prstGeom>
          </p:spPr>
        </p:pic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E144E47-BFFC-4418-A4F2-11A59AF4F5C0}"/>
                </a:ext>
              </a:extLst>
            </p:cNvPr>
            <p:cNvCxnSpPr/>
            <p:nvPr/>
          </p:nvCxnSpPr>
          <p:spPr>
            <a:xfrm flipH="1" flipV="1">
              <a:off x="3267075" y="5091665"/>
              <a:ext cx="142875" cy="23038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DD0896E6-86C7-4C4F-97DA-CAC85FA75043}"/>
                </a:ext>
              </a:extLst>
            </p:cNvPr>
            <p:cNvCxnSpPr>
              <a:endCxn id="150" idx="0"/>
            </p:cNvCxnSpPr>
            <p:nvPr/>
          </p:nvCxnSpPr>
          <p:spPr>
            <a:xfrm flipV="1">
              <a:off x="3647822" y="4981927"/>
              <a:ext cx="0" cy="276572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007EA00-2646-4571-A9D5-6089D1CD6572}"/>
                </a:ext>
              </a:extLst>
            </p:cNvPr>
            <p:cNvCxnSpPr/>
            <p:nvPr/>
          </p:nvCxnSpPr>
          <p:spPr>
            <a:xfrm flipV="1">
              <a:off x="3867150" y="5091665"/>
              <a:ext cx="237872" cy="23038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FF5D2B45-910F-40D9-8766-ABBA6DF7A8FE}"/>
              </a:ext>
            </a:extLst>
          </p:cNvPr>
          <p:cNvSpPr txBox="1"/>
          <p:nvPr/>
        </p:nvSpPr>
        <p:spPr>
          <a:xfrm>
            <a:off x="313923" y="3785064"/>
            <a:ext cx="149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detector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0CCDE62-8ACD-4FC8-B290-A3269BCA6AD7}"/>
              </a:ext>
            </a:extLst>
          </p:cNvPr>
          <p:cNvSpPr txBox="1"/>
          <p:nvPr/>
        </p:nvSpPr>
        <p:spPr>
          <a:xfrm>
            <a:off x="381032" y="6249209"/>
            <a:ext cx="19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warning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0FBFABF-0B91-4E0A-BED4-5216FC8B339E}"/>
              </a:ext>
            </a:extLst>
          </p:cNvPr>
          <p:cNvSpPr txBox="1"/>
          <p:nvPr/>
        </p:nvSpPr>
        <p:spPr>
          <a:xfrm>
            <a:off x="160988" y="1523336"/>
            <a:ext cx="19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 load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51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334084" y="5189397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2549957" y="3785654"/>
            <a:ext cx="0" cy="118965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>
            <a:off x="2736120" y="3785654"/>
            <a:ext cx="0" cy="11896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4EEC312-94EB-40C9-A038-68C3C9A6F023}"/>
              </a:ext>
            </a:extLst>
          </p:cNvPr>
          <p:cNvSpPr/>
          <p:nvPr/>
        </p:nvSpPr>
        <p:spPr>
          <a:xfrm>
            <a:off x="7866236" y="4959323"/>
            <a:ext cx="921282" cy="911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Train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/ Test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 data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9501301" y="2089528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1646547" y="1544112"/>
            <a:ext cx="2882637" cy="4891281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2466421" y="1140642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8619893" y="1134562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1863302" y="1734553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0401A755-599A-48A8-9CEA-FDCE2F6F3BA0}"/>
              </a:ext>
            </a:extLst>
          </p:cNvPr>
          <p:cNvSpPr/>
          <p:nvPr/>
        </p:nvSpPr>
        <p:spPr>
          <a:xfrm>
            <a:off x="3668961" y="2402674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A78F5255-03BA-4E76-A021-2FBDB5BA7799}"/>
              </a:ext>
            </a:extLst>
          </p:cNvPr>
          <p:cNvSpPr/>
          <p:nvPr/>
        </p:nvSpPr>
        <p:spPr>
          <a:xfrm>
            <a:off x="1940615" y="3177221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130432" y="1817702"/>
            <a:ext cx="2017759" cy="431839"/>
            <a:chOff x="2696080" y="2266818"/>
            <a:chExt cx="2017759" cy="43183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266818"/>
              <a:ext cx="179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</a:t>
              </a:r>
              <a:endParaRPr lang="ko-KR" altLang="en-US" sz="20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6599772" y="1544112"/>
            <a:ext cx="4439913" cy="48912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D33C9B-305F-445A-871C-FECB286B1A74}"/>
              </a:ext>
            </a:extLst>
          </p:cNvPr>
          <p:cNvSpPr txBox="1"/>
          <p:nvPr/>
        </p:nvSpPr>
        <p:spPr>
          <a:xfrm>
            <a:off x="7011770" y="1553741"/>
            <a:ext cx="154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Cloud( AWS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444" y="2117550"/>
            <a:ext cx="831822" cy="8318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26BB8D-EBEA-40FF-B0EA-5AFFCDAD4629}"/>
              </a:ext>
            </a:extLst>
          </p:cNvPr>
          <p:cNvGrpSpPr/>
          <p:nvPr/>
        </p:nvGrpSpPr>
        <p:grpSpPr>
          <a:xfrm>
            <a:off x="2027232" y="2463439"/>
            <a:ext cx="2230982" cy="966108"/>
            <a:chOff x="2311747" y="7147339"/>
            <a:chExt cx="2230982" cy="966108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62B494F-1D9A-4980-950E-339DB60F83E3}"/>
                </a:ext>
              </a:extLst>
            </p:cNvPr>
            <p:cNvSpPr/>
            <p:nvPr/>
          </p:nvSpPr>
          <p:spPr>
            <a:xfrm>
              <a:off x="2311747" y="7147339"/>
              <a:ext cx="1085012" cy="380884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Camera</a:t>
              </a:r>
              <a:endParaRPr lang="ko-KR" altLang="en-US" sz="1400" dirty="0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22B9AD35-A9FD-408D-AF02-F8F0F85146C9}"/>
                </a:ext>
              </a:extLst>
            </p:cNvPr>
            <p:cNvSpPr/>
            <p:nvPr/>
          </p:nvSpPr>
          <p:spPr>
            <a:xfrm>
              <a:off x="3352514" y="7822367"/>
              <a:ext cx="1190215" cy="2910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Tensoflow.js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연결선: 구부러짐 112">
              <a:extLst>
                <a:ext uri="{FF2B5EF4-FFF2-40B4-BE49-F238E27FC236}">
                  <a16:creationId xmlns:a16="http://schemas.microsoft.com/office/drawing/2014/main" id="{C1767424-AFA0-442C-9A29-9606813C86F7}"/>
                </a:ext>
              </a:extLst>
            </p:cNvPr>
            <p:cNvCxnSpPr>
              <a:stCxn id="110" idx="3"/>
              <a:endCxn id="111" idx="0"/>
            </p:cNvCxnSpPr>
            <p:nvPr/>
          </p:nvCxnSpPr>
          <p:spPr>
            <a:xfrm>
              <a:off x="3396758" y="7337781"/>
              <a:ext cx="550863" cy="48458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974EBB1C-DC88-429A-9361-296C1DB0A885}"/>
                </a:ext>
              </a:extLst>
            </p:cNvPr>
            <p:cNvCxnSpPr>
              <a:stCxn id="111" idx="1"/>
              <a:endCxn id="110" idx="2"/>
            </p:cNvCxnSpPr>
            <p:nvPr/>
          </p:nvCxnSpPr>
          <p:spPr>
            <a:xfrm rot="10800000">
              <a:off x="2854253" y="7528223"/>
              <a:ext cx="498262" cy="439685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C630BB-82C3-4549-AC97-7321FFC4C8FB}"/>
                </a:ext>
              </a:extLst>
            </p:cNvPr>
            <p:cNvSpPr txBox="1"/>
            <p:nvPr/>
          </p:nvSpPr>
          <p:spPr>
            <a:xfrm>
              <a:off x="3759067" y="7290132"/>
              <a:ext cx="649307" cy="18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frame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A0ED70F-F44A-4ADB-A0D0-D214DFCD988F}"/>
                </a:ext>
              </a:extLst>
            </p:cNvPr>
            <p:cNvSpPr txBox="1"/>
            <p:nvPr/>
          </p:nvSpPr>
          <p:spPr>
            <a:xfrm>
              <a:off x="2430271" y="7838664"/>
              <a:ext cx="848197" cy="2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result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056967" y="2566467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87" y="3138467"/>
            <a:ext cx="811940" cy="811940"/>
          </a:xfrm>
          <a:prstGeom prst="rect">
            <a:avLst/>
          </a:prstGeom>
        </p:spPr>
      </p:pic>
      <p:pic>
        <p:nvPicPr>
          <p:cNvPr id="135" name="그래픽 134" descr="UI UX 단색으로 채워진">
            <a:extLst>
              <a:ext uri="{FF2B5EF4-FFF2-40B4-BE49-F238E27FC236}">
                <a16:creationId xmlns:a16="http://schemas.microsoft.com/office/drawing/2014/main" id="{463D77C1-6206-4AF1-8A84-0384DAC0C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6321" y="5078621"/>
            <a:ext cx="671906" cy="67190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9528159" y="3917152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7640BE-AB60-44EF-94FD-B792B7833336}"/>
              </a:ext>
            </a:extLst>
          </p:cNvPr>
          <p:cNvCxnSpPr>
            <a:cxnSpLocks/>
            <a:stCxn id="141" idx="1"/>
            <a:endCxn id="136" idx="2"/>
          </p:cNvCxnSpPr>
          <p:nvPr/>
        </p:nvCxnSpPr>
        <p:spPr>
          <a:xfrm rot="16200000" flipV="1">
            <a:off x="9621808" y="4636220"/>
            <a:ext cx="69947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>
            <a:extLst>
              <a:ext uri="{FF2B5EF4-FFF2-40B4-BE49-F238E27FC236}">
                <a16:creationId xmlns:a16="http://schemas.microsoft.com/office/drawing/2014/main" id="{C50B95DF-E7C7-4EA8-83DC-0795B39ACFB6}"/>
              </a:ext>
            </a:extLst>
          </p:cNvPr>
          <p:cNvSpPr/>
          <p:nvPr/>
        </p:nvSpPr>
        <p:spPr>
          <a:xfrm>
            <a:off x="9467156" y="4985958"/>
            <a:ext cx="1008778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43" name="화살표: 왼쪽/오른쪽 142">
            <a:extLst>
              <a:ext uri="{FF2B5EF4-FFF2-40B4-BE49-F238E27FC236}">
                <a16:creationId xmlns:a16="http://schemas.microsoft.com/office/drawing/2014/main" id="{ABF8ED7B-04F2-4741-87A2-9CC91135852B}"/>
              </a:ext>
            </a:extLst>
          </p:cNvPr>
          <p:cNvSpPr/>
          <p:nvPr/>
        </p:nvSpPr>
        <p:spPr>
          <a:xfrm>
            <a:off x="8873034" y="5305834"/>
            <a:ext cx="506497" cy="209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AECB91E-6A67-4B75-89CE-662C6D557495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3DA795-47D3-4393-91D2-D26AC89D9215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07703E-E1F6-45D1-A198-6692A4261AF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41EB8F-8EFB-41C4-AA23-B5FDF7DB247F}"/>
              </a:ext>
            </a:extLst>
          </p:cNvPr>
          <p:cNvGrpSpPr/>
          <p:nvPr/>
        </p:nvGrpSpPr>
        <p:grpSpPr>
          <a:xfrm>
            <a:off x="6771136" y="3062113"/>
            <a:ext cx="2338362" cy="1034160"/>
            <a:chOff x="8196704" y="2196494"/>
            <a:chExt cx="2338362" cy="103416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E7D9E92-0A22-4D6A-841D-D61E5B90758B}"/>
                </a:ext>
              </a:extLst>
            </p:cNvPr>
            <p:cNvGrpSpPr/>
            <p:nvPr/>
          </p:nvGrpSpPr>
          <p:grpSpPr>
            <a:xfrm>
              <a:off x="9183866" y="2196494"/>
              <a:ext cx="1351200" cy="577784"/>
              <a:chOff x="5052755" y="2201181"/>
              <a:chExt cx="1730691" cy="732469"/>
            </a:xfrm>
          </p:grpSpPr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E5B8E848-1DFD-4F81-ADCF-2AFD3B54B7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47"/>
              <a:stretch/>
            </p:blipFill>
            <p:spPr>
              <a:xfrm>
                <a:off x="5094592" y="2366207"/>
                <a:ext cx="1688854" cy="567443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7E04CC8-09B2-4C25-AE73-453BC00F8EB3}"/>
                  </a:ext>
                </a:extLst>
              </p:cNvPr>
              <p:cNvSpPr txBox="1"/>
              <p:nvPr/>
            </p:nvSpPr>
            <p:spPr>
              <a:xfrm>
                <a:off x="5052755" y="2201181"/>
                <a:ext cx="1688848" cy="26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HTML         CSS            JS</a:t>
                </a:r>
                <a:endParaRPr lang="ko-KR" altLang="en-US" sz="800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FA1B6B05-9770-4791-B931-4F1C6F23B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75" b="33938"/>
            <a:stretch/>
          </p:blipFill>
          <p:spPr>
            <a:xfrm>
              <a:off x="9155051" y="2891103"/>
              <a:ext cx="1259304" cy="33955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59EF967C-EA12-490E-8E2A-30B612F4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704" y="2797334"/>
              <a:ext cx="831822" cy="403149"/>
            </a:xfrm>
            <a:prstGeom prst="rect">
              <a:avLst/>
            </a:prstGeom>
          </p:spPr>
        </p:pic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1534EEAE-5A44-4665-907F-1D0DD7EF031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34" y="3828191"/>
            <a:ext cx="536163" cy="536163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27D4F223-5CF2-4860-928E-2D4DF17A87B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00" y="4200601"/>
            <a:ext cx="597332" cy="597332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0AF2FD5-54E9-40EE-9938-A454D4C9F5B1}"/>
              </a:ext>
            </a:extLst>
          </p:cNvPr>
          <p:cNvGrpSpPr/>
          <p:nvPr/>
        </p:nvGrpSpPr>
        <p:grpSpPr>
          <a:xfrm>
            <a:off x="7623674" y="6068883"/>
            <a:ext cx="3005215" cy="348184"/>
            <a:chOff x="3384681" y="6313843"/>
            <a:chExt cx="2452384" cy="284133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0C625058-264F-446C-AECE-BE1198CA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289" y="6315292"/>
              <a:ext cx="974776" cy="282684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3B054D9-6140-4FEF-AC8F-3C135F36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contrast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681" y="6313843"/>
              <a:ext cx="1269386" cy="24267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EBE3732-02F7-456E-A0E3-DA167CBB7C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52" y="3225365"/>
            <a:ext cx="933049" cy="36933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52349A9-9116-43C9-BB5B-12410F009FEA}"/>
              </a:ext>
            </a:extLst>
          </p:cNvPr>
          <p:cNvSpPr txBox="1"/>
          <p:nvPr/>
        </p:nvSpPr>
        <p:spPr>
          <a:xfrm>
            <a:off x="4520248" y="601781"/>
            <a:ext cx="468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Used Technology 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A7D69B-8055-4E91-AA0F-BE3B3B5F9E1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34" y="856092"/>
            <a:ext cx="597332" cy="597332"/>
          </a:xfrm>
          <a:prstGeom prst="rect">
            <a:avLst/>
          </a:prstGeom>
        </p:spPr>
      </p:pic>
      <p:pic>
        <p:nvPicPr>
          <p:cNvPr id="13" name="그림 1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1FE3D6A-3A5B-49DF-B8F6-35088C1189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77" y="4145988"/>
            <a:ext cx="900289" cy="8649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BAF61F-F7F8-4030-B63E-A35BEED5E16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0" y="4221261"/>
            <a:ext cx="1285596" cy="620448"/>
          </a:xfrm>
          <a:prstGeom prst="rect">
            <a:avLst/>
          </a:prstGeom>
        </p:spPr>
      </p:pic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46BEB2-5CC4-49DB-A9DE-31A9C387C54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86" y="856092"/>
            <a:ext cx="1118241" cy="6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노트북, 검은색이(가) 표시된 사진&#10;&#10;자동 생성된 설명">
            <a:extLst>
              <a:ext uri="{FF2B5EF4-FFF2-40B4-BE49-F238E27FC236}">
                <a16:creationId xmlns:a16="http://schemas.microsoft.com/office/drawing/2014/main" id="{34DB7673-CC02-42DF-B8DF-0D8223BF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6" y="478485"/>
            <a:ext cx="10492734" cy="63795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6599B5-2E17-4AAC-9765-3AAA5C147179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60998D-7BD5-4FBC-B8A2-B4A05A64F2F8}"/>
              </a:ext>
            </a:extLst>
          </p:cNvPr>
          <p:cNvGrpSpPr/>
          <p:nvPr/>
        </p:nvGrpSpPr>
        <p:grpSpPr>
          <a:xfrm>
            <a:off x="135321" y="1302372"/>
            <a:ext cx="1400537" cy="1409938"/>
            <a:chOff x="158470" y="1391856"/>
            <a:chExt cx="1400537" cy="14099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5E1E91-1A30-41E9-9606-9BE19B9C4C56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9D43A79F-5EE1-43D8-BA53-6D361F0E806A}"/>
                </a:ext>
              </a:extLst>
            </p:cNvPr>
            <p:cNvSpPr/>
            <p:nvPr/>
          </p:nvSpPr>
          <p:spPr>
            <a:xfrm>
              <a:off x="349958" y="1391856"/>
              <a:ext cx="1125811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0E6409-C2AB-4398-8D0B-44C63F0862F6}"/>
                </a:ext>
              </a:extLst>
            </p:cNvPr>
            <p:cNvSpPr txBox="1"/>
            <p:nvPr/>
          </p:nvSpPr>
          <p:spPr>
            <a:xfrm>
              <a:off x="158470" y="2064328"/>
              <a:ext cx="1400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Main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function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89A186-E81C-4822-960D-21588EBD7ED2}"/>
              </a:ext>
            </a:extLst>
          </p:cNvPr>
          <p:cNvGrpSpPr/>
          <p:nvPr/>
        </p:nvGrpSpPr>
        <p:grpSpPr>
          <a:xfrm>
            <a:off x="68084" y="2966715"/>
            <a:ext cx="1495856" cy="1409938"/>
            <a:chOff x="88168" y="1391856"/>
            <a:chExt cx="1495856" cy="14099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C75F8B-838C-4CF2-B62E-E0E769442E79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9435CD9F-A497-42DD-94FA-CC19F1B6E2C7}"/>
                </a:ext>
              </a:extLst>
            </p:cNvPr>
            <p:cNvSpPr/>
            <p:nvPr/>
          </p:nvSpPr>
          <p:spPr>
            <a:xfrm>
              <a:off x="349958" y="1391856"/>
              <a:ext cx="1122745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phase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C5FD10-00BF-43C7-A84E-A88BD6C537BE}"/>
                </a:ext>
              </a:extLst>
            </p:cNvPr>
            <p:cNvSpPr txBox="1"/>
            <p:nvPr/>
          </p:nvSpPr>
          <p:spPr>
            <a:xfrm>
              <a:off x="88168" y="2013200"/>
              <a:ext cx="1495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System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architecture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74F42-6382-476F-B98A-19C0D3A818C3}"/>
              </a:ext>
            </a:extLst>
          </p:cNvPr>
          <p:cNvGrpSpPr/>
          <p:nvPr/>
        </p:nvGrpSpPr>
        <p:grpSpPr>
          <a:xfrm>
            <a:off x="179404" y="4607033"/>
            <a:ext cx="1550923" cy="1409938"/>
            <a:chOff x="202553" y="1391856"/>
            <a:chExt cx="1550923" cy="140993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105C80-18E4-4C65-B398-B81EA48D64FA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B8518600-1930-4FB4-94D9-EA11753DF852}"/>
                </a:ext>
              </a:extLst>
            </p:cNvPr>
            <p:cNvSpPr/>
            <p:nvPr/>
          </p:nvSpPr>
          <p:spPr>
            <a:xfrm>
              <a:off x="349958" y="1391856"/>
              <a:ext cx="1125809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phase 3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22D1A4-B078-4D90-840D-6625E213BA82}"/>
                </a:ext>
              </a:extLst>
            </p:cNvPr>
            <p:cNvSpPr txBox="1"/>
            <p:nvPr/>
          </p:nvSpPr>
          <p:spPr>
            <a:xfrm>
              <a:off x="352939" y="2106868"/>
              <a:ext cx="1400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service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DE75FD-C4AE-411B-8C14-08BB8E413A0A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55F9F4-8F0E-4476-AFCA-EBE51736069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32EB21-BB74-46BB-BF5A-8976BBCA1586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76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8CB1B1-32FD-49F7-B44D-B64F0C10A11A}"/>
              </a:ext>
            </a:extLst>
          </p:cNvPr>
          <p:cNvSpPr txBox="1"/>
          <p:nvPr/>
        </p:nvSpPr>
        <p:spPr>
          <a:xfrm>
            <a:off x="3679549" y="934850"/>
            <a:ext cx="623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Shortcomings &amp; </a:t>
            </a:r>
            <a:r>
              <a:rPr lang="en-US" altLang="ko-KR" sz="2400" b="1" dirty="0">
                <a:solidFill>
                  <a:srgbClr val="FFC000"/>
                </a:solidFill>
              </a:rPr>
              <a:t>Improvement direction </a:t>
            </a:r>
            <a:endParaRPr lang="ko-KR" altLang="en-US" sz="2400" b="1" dirty="0">
              <a:solidFill>
                <a:srgbClr val="FFC000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77E7C-C434-4F89-9E3A-F0A77D3622DF}"/>
              </a:ext>
            </a:extLst>
          </p:cNvPr>
          <p:cNvSpPr txBox="1"/>
          <p:nvPr/>
        </p:nvSpPr>
        <p:spPr>
          <a:xfrm>
            <a:off x="7479753" y="5030618"/>
            <a:ext cx="428871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bg1"/>
                </a:solidFill>
              </a:rPr>
              <a:t>펀딩을</a:t>
            </a:r>
            <a:r>
              <a:rPr lang="ko-KR" altLang="en-US" dirty="0">
                <a:solidFill>
                  <a:schemeClr val="bg1"/>
                </a:solidFill>
              </a:rPr>
              <a:t> 통한 투자 유치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크라우드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펀딩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엔젤 투자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FCEF7C-C927-4425-B88A-FF604349EE6D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5999D9-B751-43D1-ADD5-30F90A247228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9AECAA-CAC3-4C35-B985-6047294A5F5D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래픽 3" descr="데이터베이스 단색으로 채워진">
            <a:extLst>
              <a:ext uri="{FF2B5EF4-FFF2-40B4-BE49-F238E27FC236}">
                <a16:creationId xmlns:a16="http://schemas.microsoft.com/office/drawing/2014/main" id="{04236C6C-863E-4CF2-95DD-AD007249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4284" y="2544690"/>
            <a:ext cx="914400" cy="9144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CC8822-63C0-4BEF-BD4F-B8278874B7B7}"/>
              </a:ext>
            </a:extLst>
          </p:cNvPr>
          <p:cNvGrpSpPr/>
          <p:nvPr/>
        </p:nvGrpSpPr>
        <p:grpSpPr>
          <a:xfrm>
            <a:off x="1106906" y="1948169"/>
            <a:ext cx="2947737" cy="1745526"/>
            <a:chOff x="1058779" y="2140674"/>
            <a:chExt cx="2947737" cy="17455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DED859-C504-447E-8EDC-ECFB577332FE}"/>
                </a:ext>
              </a:extLst>
            </p:cNvPr>
            <p:cNvSpPr/>
            <p:nvPr/>
          </p:nvSpPr>
          <p:spPr>
            <a:xfrm>
              <a:off x="1058779" y="2338736"/>
              <a:ext cx="2947737" cy="1547464"/>
            </a:xfrm>
            <a:prstGeom prst="rect">
              <a:avLst/>
            </a:prstGeom>
            <a:solidFill>
              <a:srgbClr val="26262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F773B82-BD58-4974-A519-56D9E18F48AE}"/>
                </a:ext>
              </a:extLst>
            </p:cNvPr>
            <p:cNvSpPr/>
            <p:nvPr/>
          </p:nvSpPr>
          <p:spPr>
            <a:xfrm>
              <a:off x="1417612" y="2140674"/>
              <a:ext cx="2261937" cy="47848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Insufficient</a:t>
              </a:r>
              <a:r>
                <a:rPr lang="ko-KR" altLang="en-US" dirty="0"/>
                <a:t> </a:t>
              </a:r>
              <a:r>
                <a:rPr lang="en-US" altLang="ko-KR" dirty="0"/>
                <a:t>data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57E297-998D-4D94-91C8-20C8E5A0B6FF}"/>
                </a:ext>
              </a:extLst>
            </p:cNvPr>
            <p:cNvSpPr txBox="1"/>
            <p:nvPr/>
          </p:nvSpPr>
          <p:spPr>
            <a:xfrm>
              <a:off x="1285745" y="2782028"/>
              <a:ext cx="27071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</a:rPr>
                <a:t>배경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색감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bg1"/>
                  </a:solidFill>
                </a:rPr>
                <a:t>Cam </a:t>
              </a:r>
              <a:r>
                <a:rPr lang="ko-KR" altLang="en-US" dirty="0">
                  <a:solidFill>
                    <a:schemeClr val="bg1"/>
                  </a:solidFill>
                </a:rPr>
                <a:t>거리 영향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</a:rPr>
                <a:t>다양한 자세의 부족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0EDA6E-6CB9-4F1E-BE33-A621BACBD17C}"/>
              </a:ext>
            </a:extLst>
          </p:cNvPr>
          <p:cNvGrpSpPr/>
          <p:nvPr/>
        </p:nvGrpSpPr>
        <p:grpSpPr>
          <a:xfrm>
            <a:off x="1105753" y="3818576"/>
            <a:ext cx="3701126" cy="1126403"/>
            <a:chOff x="1058779" y="2140674"/>
            <a:chExt cx="3701126" cy="11264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2D23D3-3B1B-4681-8203-276A2D27EFEC}"/>
                </a:ext>
              </a:extLst>
            </p:cNvPr>
            <p:cNvSpPr/>
            <p:nvPr/>
          </p:nvSpPr>
          <p:spPr>
            <a:xfrm>
              <a:off x="1058779" y="2338736"/>
              <a:ext cx="2947737" cy="928341"/>
            </a:xfrm>
            <a:prstGeom prst="rect">
              <a:avLst/>
            </a:prstGeom>
            <a:solidFill>
              <a:srgbClr val="26262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D29F56F-E42D-4DB0-A6D3-C1E165708126}"/>
                </a:ext>
              </a:extLst>
            </p:cNvPr>
            <p:cNvSpPr/>
            <p:nvPr/>
          </p:nvSpPr>
          <p:spPr>
            <a:xfrm>
              <a:off x="1417612" y="2140674"/>
              <a:ext cx="2261937" cy="47848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  <a:r>
                <a:rPr lang="ko-KR" altLang="en-US" dirty="0"/>
                <a:t> </a:t>
              </a:r>
              <a:r>
                <a:rPr lang="en-US" altLang="ko-KR" dirty="0"/>
                <a:t>shot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29CB29-2CA3-4CBE-B740-8BAA4238C61F}"/>
                </a:ext>
              </a:extLst>
            </p:cNvPr>
            <p:cNvSpPr txBox="1"/>
            <p:nvPr/>
          </p:nvSpPr>
          <p:spPr>
            <a:xfrm>
              <a:off x="2052800" y="2757436"/>
              <a:ext cx="2707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Side shot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FB645A-E7B8-42E3-B902-09EA52B8EC16}"/>
              </a:ext>
            </a:extLst>
          </p:cNvPr>
          <p:cNvGrpSpPr/>
          <p:nvPr/>
        </p:nvGrpSpPr>
        <p:grpSpPr>
          <a:xfrm>
            <a:off x="1105753" y="5049470"/>
            <a:ext cx="2947737" cy="1374405"/>
            <a:chOff x="1058779" y="2109518"/>
            <a:chExt cx="2947737" cy="137440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C37D18-2881-47AF-90C0-9E4DCC3B5F11}"/>
                </a:ext>
              </a:extLst>
            </p:cNvPr>
            <p:cNvSpPr/>
            <p:nvPr/>
          </p:nvSpPr>
          <p:spPr>
            <a:xfrm>
              <a:off x="1058779" y="2338736"/>
              <a:ext cx="2947737" cy="1145187"/>
            </a:xfrm>
            <a:prstGeom prst="rect">
              <a:avLst/>
            </a:prstGeom>
            <a:solidFill>
              <a:srgbClr val="262626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A435128-0D8D-4F09-BDAA-FBB126974397}"/>
                </a:ext>
              </a:extLst>
            </p:cNvPr>
            <p:cNvSpPr/>
            <p:nvPr/>
          </p:nvSpPr>
          <p:spPr>
            <a:xfrm>
              <a:off x="1328010" y="2109518"/>
              <a:ext cx="2433646" cy="50964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Insufficient hardware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845CF0-B69D-4C5E-B7F5-12052BB1B07F}"/>
                </a:ext>
              </a:extLst>
            </p:cNvPr>
            <p:cNvSpPr txBox="1"/>
            <p:nvPr/>
          </p:nvSpPr>
          <p:spPr>
            <a:xfrm>
              <a:off x="1224196" y="2701689"/>
              <a:ext cx="270710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GPU gtx1660ti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Simple model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ED508F3-48AB-4B43-9C11-F150EC05B20D}"/>
              </a:ext>
            </a:extLst>
          </p:cNvPr>
          <p:cNvCxnSpPr/>
          <p:nvPr/>
        </p:nvCxnSpPr>
        <p:spPr>
          <a:xfrm>
            <a:off x="4040977" y="3051188"/>
            <a:ext cx="205502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DB4D77-8A97-4E97-B123-81CB793A06DC}"/>
              </a:ext>
            </a:extLst>
          </p:cNvPr>
          <p:cNvSpPr txBox="1"/>
          <p:nvPr/>
        </p:nvSpPr>
        <p:spPr>
          <a:xfrm>
            <a:off x="7284748" y="2698776"/>
            <a:ext cx="4170949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</a:rPr>
              <a:t>개인정보 수집 및 활용 동의를 통한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데이터 추가 확보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1" name="그래픽 30" descr="인터넷 단색으로 채워진">
            <a:extLst>
              <a:ext uri="{FF2B5EF4-FFF2-40B4-BE49-F238E27FC236}">
                <a16:creationId xmlns:a16="http://schemas.microsoft.com/office/drawing/2014/main" id="{509FD565-DEFB-41E5-B5CD-B868AA0E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178" y="3941392"/>
            <a:ext cx="1078831" cy="107883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848E933-214B-48E5-B468-7949C9364087}"/>
              </a:ext>
            </a:extLst>
          </p:cNvPr>
          <p:cNvCxnSpPr/>
          <p:nvPr/>
        </p:nvCxnSpPr>
        <p:spPr>
          <a:xfrm>
            <a:off x="4053490" y="4496027"/>
            <a:ext cx="2055023" cy="0"/>
          </a:xfrm>
          <a:prstGeom prst="straightConnector1">
            <a:avLst/>
          </a:prstGeom>
          <a:ln w="19050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8FBCD0-CE77-4F78-ADB1-278D578905F9}"/>
              </a:ext>
            </a:extLst>
          </p:cNvPr>
          <p:cNvSpPr txBox="1"/>
          <p:nvPr/>
        </p:nvSpPr>
        <p:spPr>
          <a:xfrm>
            <a:off x="6871886" y="3708781"/>
            <a:ext cx="536987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</a:rPr>
              <a:t>Web service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healthcare product </a:t>
            </a:r>
            <a:r>
              <a:rPr lang="ko-KR" altLang="en-US" dirty="0">
                <a:solidFill>
                  <a:schemeClr val="bg1"/>
                </a:solidFill>
              </a:rPr>
              <a:t>판매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</a:rPr>
              <a:t>Tensorflow</a:t>
            </a:r>
            <a:r>
              <a:rPr lang="en-US" altLang="ko-KR" dirty="0">
                <a:solidFill>
                  <a:schemeClr val="bg1"/>
                </a:solidFill>
              </a:rPr>
              <a:t> lite</a:t>
            </a:r>
            <a:r>
              <a:rPr lang="ko-KR" altLang="en-US" dirty="0">
                <a:solidFill>
                  <a:schemeClr val="bg1"/>
                </a:solidFill>
              </a:rPr>
              <a:t>가 내장된 카메라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CE9DC55-ABB9-4FF8-86F1-AD30BFF5F8D1}"/>
              </a:ext>
            </a:extLst>
          </p:cNvPr>
          <p:cNvCxnSpPr/>
          <p:nvPr/>
        </p:nvCxnSpPr>
        <p:spPr>
          <a:xfrm>
            <a:off x="4053490" y="5742858"/>
            <a:ext cx="2055023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화폐 단색으로 채워진">
            <a:extLst>
              <a:ext uri="{FF2B5EF4-FFF2-40B4-BE49-F238E27FC236}">
                <a16:creationId xmlns:a16="http://schemas.microsoft.com/office/drawing/2014/main" id="{BDA21A46-B8D9-45CD-B221-17C80B726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8943" y="5134105"/>
            <a:ext cx="1003304" cy="10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67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8B0624-1766-45D3-8C24-4C464B706EB1}"/>
              </a:ext>
            </a:extLst>
          </p:cNvPr>
          <p:cNvSpPr/>
          <p:nvPr/>
        </p:nvSpPr>
        <p:spPr>
          <a:xfrm>
            <a:off x="-4" y="0"/>
            <a:ext cx="1678329" cy="68580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4D58-2186-4DDC-B6F3-9438CCF10564}"/>
              </a:ext>
            </a:extLst>
          </p:cNvPr>
          <p:cNvSpPr txBox="1"/>
          <p:nvPr/>
        </p:nvSpPr>
        <p:spPr>
          <a:xfrm>
            <a:off x="4594749" y="672897"/>
            <a:ext cx="506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Advanced System Architecture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2E8606-95F8-427A-BB75-CBA68C777168}"/>
              </a:ext>
            </a:extLst>
          </p:cNvPr>
          <p:cNvGrpSpPr/>
          <p:nvPr/>
        </p:nvGrpSpPr>
        <p:grpSpPr>
          <a:xfrm>
            <a:off x="2404900" y="5325021"/>
            <a:ext cx="1997656" cy="1053578"/>
            <a:chOff x="2930324" y="4861284"/>
            <a:chExt cx="1525930" cy="950097"/>
          </a:xfrm>
        </p:grpSpPr>
        <p:pic>
          <p:nvPicPr>
            <p:cNvPr id="4" name="그래픽 3" descr="아이디어를 가진 사람 윤곽선">
              <a:extLst>
                <a:ext uri="{FF2B5EF4-FFF2-40B4-BE49-F238E27FC236}">
                  <a16:creationId xmlns:a16="http://schemas.microsoft.com/office/drawing/2014/main" id="{E420BF32-CC23-43F7-9792-B99FBC73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0324" y="486128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FB155-24B6-4AE4-AD86-07B79A3CC8FF}"/>
                </a:ext>
              </a:extLst>
            </p:cNvPr>
            <p:cNvSpPr txBox="1"/>
            <p:nvPr/>
          </p:nvSpPr>
          <p:spPr>
            <a:xfrm>
              <a:off x="3483980" y="5439127"/>
              <a:ext cx="972274" cy="372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</a:rPr>
                <a:t>user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AB785B-448A-46E7-9B7E-B0B21E23DBA8}"/>
              </a:ext>
            </a:extLst>
          </p:cNvPr>
          <p:cNvCxnSpPr>
            <a:cxnSpLocks/>
          </p:cNvCxnSpPr>
          <p:nvPr/>
        </p:nvCxnSpPr>
        <p:spPr>
          <a:xfrm flipV="1">
            <a:off x="3365068" y="4450143"/>
            <a:ext cx="716356" cy="66050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8F9D614-935C-4649-8BCF-4FA7CE8FD361}"/>
              </a:ext>
            </a:extLst>
          </p:cNvPr>
          <p:cNvCxnSpPr>
            <a:cxnSpLocks/>
          </p:cNvCxnSpPr>
          <p:nvPr/>
        </p:nvCxnSpPr>
        <p:spPr>
          <a:xfrm flipH="1">
            <a:off x="3472265" y="4578953"/>
            <a:ext cx="691414" cy="61944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F43E25-3444-4874-9728-C64172B9D2F8}"/>
              </a:ext>
            </a:extLst>
          </p:cNvPr>
          <p:cNvSpPr txBox="1"/>
          <p:nvPr/>
        </p:nvSpPr>
        <p:spPr>
          <a:xfrm>
            <a:off x="2981058" y="44566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DF1A8F-4C4C-4B0D-B6CB-2F713F478875}"/>
              </a:ext>
            </a:extLst>
          </p:cNvPr>
          <p:cNvSpPr txBox="1"/>
          <p:nvPr/>
        </p:nvSpPr>
        <p:spPr>
          <a:xfrm>
            <a:off x="3526984" y="5159145"/>
            <a:ext cx="112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latin typeface="+mn-ea"/>
              </a:rPr>
              <a:t>Warning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4EEC312-94EB-40C9-A038-68C3C9A6F023}"/>
              </a:ext>
            </a:extLst>
          </p:cNvPr>
          <p:cNvSpPr/>
          <p:nvPr/>
        </p:nvSpPr>
        <p:spPr>
          <a:xfrm>
            <a:off x="8283529" y="5343148"/>
            <a:ext cx="921282" cy="911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Train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/ Test</a:t>
            </a:r>
          </a:p>
          <a:p>
            <a:pPr algn="ctr"/>
            <a:r>
              <a:rPr lang="en-US" altLang="ko-KR" sz="1600" b="1" dirty="0">
                <a:solidFill>
                  <a:srgbClr val="FFC000"/>
                </a:solidFill>
              </a:rPr>
              <a:t> data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04" name="순서도: 자기 디스크 103">
            <a:extLst>
              <a:ext uri="{FF2B5EF4-FFF2-40B4-BE49-F238E27FC236}">
                <a16:creationId xmlns:a16="http://schemas.microsoft.com/office/drawing/2014/main" id="{487DC7A2-9E3B-413B-8F5D-2F982665481B}"/>
              </a:ext>
            </a:extLst>
          </p:cNvPr>
          <p:cNvSpPr/>
          <p:nvPr/>
        </p:nvSpPr>
        <p:spPr>
          <a:xfrm>
            <a:off x="10110901" y="2200846"/>
            <a:ext cx="811940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base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71D316-A277-407F-9477-966ED252A9CB}"/>
              </a:ext>
            </a:extLst>
          </p:cNvPr>
          <p:cNvSpPr/>
          <p:nvPr/>
        </p:nvSpPr>
        <p:spPr>
          <a:xfrm>
            <a:off x="2256147" y="1655430"/>
            <a:ext cx="4084242" cy="4891281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5E9B3C-FA25-4F39-A36B-69FB6B387159}"/>
              </a:ext>
            </a:extLst>
          </p:cNvPr>
          <p:cNvSpPr txBox="1"/>
          <p:nvPr/>
        </p:nvSpPr>
        <p:spPr>
          <a:xfrm>
            <a:off x="3076021" y="1251960"/>
            <a:ext cx="160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Front( IoT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5381B-97B1-4674-B73D-D3F0FDB1D7EF}"/>
              </a:ext>
            </a:extLst>
          </p:cNvPr>
          <p:cNvSpPr txBox="1"/>
          <p:nvPr/>
        </p:nvSpPr>
        <p:spPr>
          <a:xfrm>
            <a:off x="9229493" y="1245880"/>
            <a:ext cx="12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4321D0-A9EE-4F1C-B0AA-2BF16AE8A8F1}"/>
              </a:ext>
            </a:extLst>
          </p:cNvPr>
          <p:cNvSpPr/>
          <p:nvPr/>
        </p:nvSpPr>
        <p:spPr>
          <a:xfrm>
            <a:off x="2472902" y="1845871"/>
            <a:ext cx="2442955" cy="19290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F49E7B6E-B000-44DB-8922-E7B949B86EF6}"/>
              </a:ext>
            </a:extLst>
          </p:cNvPr>
          <p:cNvSpPr/>
          <p:nvPr/>
        </p:nvSpPr>
        <p:spPr>
          <a:xfrm>
            <a:off x="5243758" y="2793502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C1CC81CA-5ED8-417E-8C65-4041BE2D0DB8}"/>
              </a:ext>
            </a:extLst>
          </p:cNvPr>
          <p:cNvSpPr/>
          <p:nvPr/>
        </p:nvSpPr>
        <p:spPr>
          <a:xfrm>
            <a:off x="4027851" y="5926415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0401A755-599A-48A8-9CEA-FDCE2F6F3BA0}"/>
              </a:ext>
            </a:extLst>
          </p:cNvPr>
          <p:cNvSpPr/>
          <p:nvPr/>
        </p:nvSpPr>
        <p:spPr>
          <a:xfrm>
            <a:off x="5119027" y="2028891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AC712C-7C57-48DC-A531-1FF938443A61}"/>
              </a:ext>
            </a:extLst>
          </p:cNvPr>
          <p:cNvGrpSpPr/>
          <p:nvPr/>
        </p:nvGrpSpPr>
        <p:grpSpPr>
          <a:xfrm>
            <a:off x="2740032" y="1844796"/>
            <a:ext cx="2017759" cy="646331"/>
            <a:chOff x="2696080" y="2182594"/>
            <a:chExt cx="2017759" cy="646331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BC2E503-A570-43A7-87BD-9718D617F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1B68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80" y="2291353"/>
              <a:ext cx="407304" cy="40730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3FE5E96-848E-48C7-93AD-640F2372C49D}"/>
                </a:ext>
              </a:extLst>
            </p:cNvPr>
            <p:cNvSpPr txBox="1"/>
            <p:nvPr/>
          </p:nvSpPr>
          <p:spPr>
            <a:xfrm>
              <a:off x="2913949" y="2182594"/>
              <a:ext cx="1799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IoT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(Browser) 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 </a:t>
              </a:r>
              <a:r>
                <a:rPr lang="en-US" altLang="ko-KR" sz="1600" b="1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Front Pose</a:t>
              </a:r>
              <a:endParaRPr lang="ko-KR" altLang="en-US" sz="20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29096F-DFF3-4422-B6D8-BCCF1DD1A3FD}"/>
              </a:ext>
            </a:extLst>
          </p:cNvPr>
          <p:cNvSpPr/>
          <p:nvPr/>
        </p:nvSpPr>
        <p:spPr>
          <a:xfrm>
            <a:off x="7209372" y="1655430"/>
            <a:ext cx="4439913" cy="489128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C3DA1C-E92B-4553-8B36-6AC79AB49662}"/>
              </a:ext>
            </a:extLst>
          </p:cNvPr>
          <p:cNvSpPr/>
          <p:nvPr/>
        </p:nvSpPr>
        <p:spPr>
          <a:xfrm>
            <a:off x="7614462" y="1998126"/>
            <a:ext cx="3695222" cy="25808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D33C9B-305F-445A-871C-FECB286B1A74}"/>
              </a:ext>
            </a:extLst>
          </p:cNvPr>
          <p:cNvSpPr txBox="1"/>
          <p:nvPr/>
        </p:nvSpPr>
        <p:spPr>
          <a:xfrm>
            <a:off x="7621370" y="1665059"/>
            <a:ext cx="154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Cloud( AWS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F6C00D6-FA83-4081-BDD0-24293EADE4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44" y="2228868"/>
            <a:ext cx="831822" cy="8318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26BB8D-EBEA-40FF-B0EA-5AFFCDAD4629}"/>
              </a:ext>
            </a:extLst>
          </p:cNvPr>
          <p:cNvGrpSpPr/>
          <p:nvPr/>
        </p:nvGrpSpPr>
        <p:grpSpPr>
          <a:xfrm>
            <a:off x="2636832" y="2574757"/>
            <a:ext cx="2230982" cy="966108"/>
            <a:chOff x="2311747" y="7147339"/>
            <a:chExt cx="2230982" cy="966108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62B494F-1D9A-4980-950E-339DB60F83E3}"/>
                </a:ext>
              </a:extLst>
            </p:cNvPr>
            <p:cNvSpPr/>
            <p:nvPr/>
          </p:nvSpPr>
          <p:spPr>
            <a:xfrm>
              <a:off x="2311747" y="7147339"/>
              <a:ext cx="1085012" cy="380884"/>
            </a:xfrm>
            <a:prstGeom prst="roundRect">
              <a:avLst/>
            </a:prstGeom>
            <a:solidFill>
              <a:srgbClr val="1F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Camera</a:t>
              </a:r>
              <a:endParaRPr lang="ko-KR" altLang="en-US" sz="1400" dirty="0"/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22B9AD35-A9FD-408D-AF02-F8F0F85146C9}"/>
                </a:ext>
              </a:extLst>
            </p:cNvPr>
            <p:cNvSpPr/>
            <p:nvPr/>
          </p:nvSpPr>
          <p:spPr>
            <a:xfrm>
              <a:off x="3352514" y="7822367"/>
              <a:ext cx="1190215" cy="2910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Tensoflow.js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연결선: 구부러짐 112">
              <a:extLst>
                <a:ext uri="{FF2B5EF4-FFF2-40B4-BE49-F238E27FC236}">
                  <a16:creationId xmlns:a16="http://schemas.microsoft.com/office/drawing/2014/main" id="{C1767424-AFA0-442C-9A29-9606813C86F7}"/>
                </a:ext>
              </a:extLst>
            </p:cNvPr>
            <p:cNvCxnSpPr>
              <a:stCxn id="110" idx="3"/>
              <a:endCxn id="111" idx="0"/>
            </p:cNvCxnSpPr>
            <p:nvPr/>
          </p:nvCxnSpPr>
          <p:spPr>
            <a:xfrm>
              <a:off x="3396758" y="7337781"/>
              <a:ext cx="550863" cy="484586"/>
            </a:xfrm>
            <a:prstGeom prst="curvedConnector2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974EBB1C-DC88-429A-9361-296C1DB0A885}"/>
                </a:ext>
              </a:extLst>
            </p:cNvPr>
            <p:cNvCxnSpPr>
              <a:stCxn id="111" idx="1"/>
              <a:endCxn id="110" idx="2"/>
            </p:cNvCxnSpPr>
            <p:nvPr/>
          </p:nvCxnSpPr>
          <p:spPr>
            <a:xfrm rot="10800000">
              <a:off x="2854253" y="7528223"/>
              <a:ext cx="498262" cy="439685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C630BB-82C3-4549-AC97-7321FFC4C8FB}"/>
                </a:ext>
              </a:extLst>
            </p:cNvPr>
            <p:cNvSpPr txBox="1"/>
            <p:nvPr/>
          </p:nvSpPr>
          <p:spPr>
            <a:xfrm>
              <a:off x="3759067" y="7290132"/>
              <a:ext cx="649307" cy="18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frame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A0ED70F-F44A-4ADB-A0D0-D214DFCD988F}"/>
                </a:ext>
              </a:extLst>
            </p:cNvPr>
            <p:cNvSpPr txBox="1"/>
            <p:nvPr/>
          </p:nvSpPr>
          <p:spPr>
            <a:xfrm>
              <a:off x="2430271" y="7838664"/>
              <a:ext cx="848197" cy="2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result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EA5BDB83-722A-4BC6-9901-B6AC871DF55C}"/>
              </a:ext>
            </a:extLst>
          </p:cNvPr>
          <p:cNvSpPr txBox="1"/>
          <p:nvPr/>
        </p:nvSpPr>
        <p:spPr>
          <a:xfrm>
            <a:off x="8666567" y="2677785"/>
            <a:ext cx="70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B49D013-A064-41E7-82C4-6F751C8EE8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E1B6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87" y="3249785"/>
            <a:ext cx="811940" cy="811940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6C0F402-4726-4879-A6E1-DBF860B75C87}"/>
              </a:ext>
            </a:extLst>
          </p:cNvPr>
          <p:cNvSpPr/>
          <p:nvPr/>
        </p:nvSpPr>
        <p:spPr>
          <a:xfrm>
            <a:off x="7640052" y="5017246"/>
            <a:ext cx="3729790" cy="14092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FE45B2C-5B8F-4012-ACED-55BD4EE9778E}"/>
              </a:ext>
            </a:extLst>
          </p:cNvPr>
          <p:cNvCxnSpPr>
            <a:cxnSpLocks/>
            <a:stCxn id="105" idx="2"/>
            <a:endCxn id="132" idx="1"/>
          </p:cNvCxnSpPr>
          <p:nvPr/>
        </p:nvCxnSpPr>
        <p:spPr>
          <a:xfrm rot="16200000" flipH="1">
            <a:off x="9003839" y="2515806"/>
            <a:ext cx="595065" cy="1684832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래픽 134" descr="UI UX 단색으로 채워진">
            <a:extLst>
              <a:ext uri="{FF2B5EF4-FFF2-40B4-BE49-F238E27FC236}">
                <a16:creationId xmlns:a16="http://schemas.microsoft.com/office/drawing/2014/main" id="{463D77C1-6206-4AF1-8A84-0384DAC0C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5495" y="4904916"/>
            <a:ext cx="671906" cy="671906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2094D71-91BF-4B87-8615-EE4D9A4718E0}"/>
              </a:ext>
            </a:extLst>
          </p:cNvPr>
          <p:cNvSpPr txBox="1"/>
          <p:nvPr/>
        </p:nvSpPr>
        <p:spPr>
          <a:xfrm>
            <a:off x="10137759" y="4028470"/>
            <a:ext cx="8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7640BE-AB60-44EF-94FD-B792B7833336}"/>
              </a:ext>
            </a:extLst>
          </p:cNvPr>
          <p:cNvCxnSpPr>
            <a:cxnSpLocks/>
            <a:stCxn id="141" idx="1"/>
            <a:endCxn id="136" idx="2"/>
          </p:cNvCxnSpPr>
          <p:nvPr/>
        </p:nvCxnSpPr>
        <p:spPr>
          <a:xfrm rot="16200000" flipV="1">
            <a:off x="10107583" y="4871363"/>
            <a:ext cx="94712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>
            <a:extLst>
              <a:ext uri="{FF2B5EF4-FFF2-40B4-BE49-F238E27FC236}">
                <a16:creationId xmlns:a16="http://schemas.microsoft.com/office/drawing/2014/main" id="{C50B95DF-E7C7-4EA8-83DC-0795B39ACFB6}"/>
              </a:ext>
            </a:extLst>
          </p:cNvPr>
          <p:cNvSpPr/>
          <p:nvPr/>
        </p:nvSpPr>
        <p:spPr>
          <a:xfrm>
            <a:off x="10076756" y="5344926"/>
            <a:ext cx="1008778" cy="754795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Model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3" name="화살표: 왼쪽/오른쪽 142">
            <a:extLst>
              <a:ext uri="{FF2B5EF4-FFF2-40B4-BE49-F238E27FC236}">
                <a16:creationId xmlns:a16="http://schemas.microsoft.com/office/drawing/2014/main" id="{ABF8ED7B-04F2-4741-87A2-9CC91135852B}"/>
              </a:ext>
            </a:extLst>
          </p:cNvPr>
          <p:cNvSpPr/>
          <p:nvPr/>
        </p:nvSpPr>
        <p:spPr>
          <a:xfrm>
            <a:off x="9404574" y="5664882"/>
            <a:ext cx="506497" cy="209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6878171-9D98-487A-8A55-7B2A719B0F78}"/>
              </a:ext>
            </a:extLst>
          </p:cNvPr>
          <p:cNvCxnSpPr>
            <a:cxnSpLocks/>
          </p:cNvCxnSpPr>
          <p:nvPr/>
        </p:nvCxnSpPr>
        <p:spPr>
          <a:xfrm>
            <a:off x="8888666" y="2541769"/>
            <a:ext cx="110046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ABDF26D-7611-485A-B925-8BC2C51B7C42}"/>
              </a:ext>
            </a:extLst>
          </p:cNvPr>
          <p:cNvSpPr txBox="1"/>
          <p:nvPr/>
        </p:nvSpPr>
        <p:spPr>
          <a:xfrm>
            <a:off x="10549757" y="4650802"/>
            <a:ext cx="88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h5 file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B028D05-AEE5-4344-83F4-6EA548E684DF}"/>
              </a:ext>
            </a:extLst>
          </p:cNvPr>
          <p:cNvGrpSpPr/>
          <p:nvPr/>
        </p:nvGrpSpPr>
        <p:grpSpPr>
          <a:xfrm>
            <a:off x="179404" y="1302372"/>
            <a:ext cx="1400538" cy="1409938"/>
            <a:chOff x="202553" y="1391856"/>
            <a:chExt cx="1400538" cy="140993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838F6A2-6A91-4684-BE46-5F09D3DCE23D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화살표: 오각형 71">
              <a:extLst>
                <a:ext uri="{FF2B5EF4-FFF2-40B4-BE49-F238E27FC236}">
                  <a16:creationId xmlns:a16="http://schemas.microsoft.com/office/drawing/2014/main" id="{7DA9A01F-99A8-4B62-BDDD-842A9989E426}"/>
                </a:ext>
              </a:extLst>
            </p:cNvPr>
            <p:cNvSpPr/>
            <p:nvPr/>
          </p:nvSpPr>
          <p:spPr>
            <a:xfrm>
              <a:off x="349959" y="1391856"/>
              <a:ext cx="1253132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subject</a:t>
              </a:r>
              <a:r>
                <a:rPr lang="en-US" altLang="ko-KR" dirty="0">
                  <a:solidFill>
                    <a:srgbClr val="FFC000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DECCA8-7206-4235-81E6-F52F6BAFC0B9}"/>
                </a:ext>
              </a:extLst>
            </p:cNvPr>
            <p:cNvSpPr txBox="1"/>
            <p:nvPr/>
          </p:nvSpPr>
          <p:spPr>
            <a:xfrm>
              <a:off x="202554" y="2015975"/>
              <a:ext cx="1188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collection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9B93060-1D8F-41FC-B9A3-06F0341437FD}"/>
              </a:ext>
            </a:extLst>
          </p:cNvPr>
          <p:cNvGrpSpPr/>
          <p:nvPr/>
        </p:nvGrpSpPr>
        <p:grpSpPr>
          <a:xfrm>
            <a:off x="182469" y="2966715"/>
            <a:ext cx="1397472" cy="1409938"/>
            <a:chOff x="202553" y="1391856"/>
            <a:chExt cx="1397472" cy="140993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22CF7B8-3FF2-4AEA-A738-B55390B27CF0}"/>
                </a:ext>
              </a:extLst>
            </p:cNvPr>
            <p:cNvSpPr/>
            <p:nvPr/>
          </p:nvSpPr>
          <p:spPr>
            <a:xfrm>
              <a:off x="202553" y="1646107"/>
              <a:ext cx="1273217" cy="1155687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화살표: 오각형 75">
              <a:extLst>
                <a:ext uri="{FF2B5EF4-FFF2-40B4-BE49-F238E27FC236}">
                  <a16:creationId xmlns:a16="http://schemas.microsoft.com/office/drawing/2014/main" id="{D04CCD19-3D4C-40A7-8091-A02449683684}"/>
                </a:ext>
              </a:extLst>
            </p:cNvPr>
            <p:cNvSpPr/>
            <p:nvPr/>
          </p:nvSpPr>
          <p:spPr>
            <a:xfrm>
              <a:off x="349959" y="1391856"/>
              <a:ext cx="1250066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subject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ECB81B-E9F4-484C-A3A0-C6800176DADC}"/>
                </a:ext>
              </a:extLst>
            </p:cNvPr>
            <p:cNvSpPr txBox="1"/>
            <p:nvPr/>
          </p:nvSpPr>
          <p:spPr>
            <a:xfrm>
              <a:off x="202553" y="2015975"/>
              <a:ext cx="1185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Side Pose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Detection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5254CFE-6B27-4A2D-938C-39905BE5BCB4}"/>
              </a:ext>
            </a:extLst>
          </p:cNvPr>
          <p:cNvGrpSpPr/>
          <p:nvPr/>
        </p:nvGrpSpPr>
        <p:grpSpPr>
          <a:xfrm>
            <a:off x="143308" y="4607033"/>
            <a:ext cx="1452404" cy="1647145"/>
            <a:chOff x="166457" y="1391856"/>
            <a:chExt cx="1452404" cy="164714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B50F7B0-5ECC-4781-80B3-5842C3BA1345}"/>
                </a:ext>
              </a:extLst>
            </p:cNvPr>
            <p:cNvSpPr/>
            <p:nvPr/>
          </p:nvSpPr>
          <p:spPr>
            <a:xfrm>
              <a:off x="202553" y="1646107"/>
              <a:ext cx="1273217" cy="1392894"/>
            </a:xfrm>
            <a:prstGeom prst="rect">
              <a:avLst/>
            </a:prstGeom>
            <a:noFill/>
            <a:ln w="508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  <p:sp>
          <p:nvSpPr>
            <p:cNvPr id="82" name="화살표: 오각형 81">
              <a:extLst>
                <a:ext uri="{FF2B5EF4-FFF2-40B4-BE49-F238E27FC236}">
                  <a16:creationId xmlns:a16="http://schemas.microsoft.com/office/drawing/2014/main" id="{DAA1B6F5-EE6C-409C-B4B0-69ACD7442BAB}"/>
                </a:ext>
              </a:extLst>
            </p:cNvPr>
            <p:cNvSpPr/>
            <p:nvPr/>
          </p:nvSpPr>
          <p:spPr>
            <a:xfrm>
              <a:off x="349958" y="1391856"/>
              <a:ext cx="1268903" cy="484632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1F1E1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subject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60E9E6-AE70-4618-AE64-26017D60D40F}"/>
                </a:ext>
              </a:extLst>
            </p:cNvPr>
            <p:cNvSpPr txBox="1"/>
            <p:nvPr/>
          </p:nvSpPr>
          <p:spPr>
            <a:xfrm>
              <a:off x="166457" y="2015975"/>
              <a:ext cx="13843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Face recognition login</a:t>
              </a:r>
            </a:p>
          </p:txBody>
        </p:sp>
      </p:grp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CA21E8E3-2B19-4AA1-AC5E-BD54BDC2037A}"/>
              </a:ext>
            </a:extLst>
          </p:cNvPr>
          <p:cNvCxnSpPr>
            <a:cxnSpLocks/>
          </p:cNvCxnSpPr>
          <p:nvPr/>
        </p:nvCxnSpPr>
        <p:spPr>
          <a:xfrm>
            <a:off x="3770413" y="2712310"/>
            <a:ext cx="4311765" cy="2979283"/>
          </a:xfrm>
          <a:prstGeom prst="bentConnector3">
            <a:avLst>
              <a:gd name="adj1" fmla="val 70928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806E6CE-680D-4367-80A1-3D58F81FEB7A}"/>
              </a:ext>
            </a:extLst>
          </p:cNvPr>
          <p:cNvSpPr/>
          <p:nvPr/>
        </p:nvSpPr>
        <p:spPr>
          <a:xfrm>
            <a:off x="4607064" y="4125014"/>
            <a:ext cx="1495387" cy="168154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789FE4C-BBE6-49F8-BBD0-CF50E00E32C3}"/>
              </a:ext>
            </a:extLst>
          </p:cNvPr>
          <p:cNvSpPr/>
          <p:nvPr/>
        </p:nvSpPr>
        <p:spPr>
          <a:xfrm>
            <a:off x="4814449" y="4412601"/>
            <a:ext cx="1085012" cy="380884"/>
          </a:xfrm>
          <a:prstGeom prst="roundRect">
            <a:avLst/>
          </a:prstGeom>
          <a:solidFill>
            <a:srgbClr val="1F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E34CB25-D98A-40F3-AE9E-4B8D22A93B12}"/>
              </a:ext>
            </a:extLst>
          </p:cNvPr>
          <p:cNvSpPr/>
          <p:nvPr/>
        </p:nvSpPr>
        <p:spPr>
          <a:xfrm>
            <a:off x="4723553" y="5303217"/>
            <a:ext cx="1263157" cy="2910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Tensoflow</a:t>
            </a:r>
            <a:r>
              <a:rPr lang="en-US" altLang="ko-KR" sz="1200" b="1" dirty="0">
                <a:solidFill>
                  <a:schemeClr val="tx1"/>
                </a:solidFill>
              </a:rPr>
              <a:t> Lite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B10B5158-73F1-479F-8A05-2117A1500BF4}"/>
              </a:ext>
            </a:extLst>
          </p:cNvPr>
          <p:cNvCxnSpPr>
            <a:cxnSpLocks/>
          </p:cNvCxnSpPr>
          <p:nvPr/>
        </p:nvCxnSpPr>
        <p:spPr>
          <a:xfrm>
            <a:off x="5973409" y="4603043"/>
            <a:ext cx="2081167" cy="1385856"/>
          </a:xfrm>
          <a:prstGeom prst="bentConnector3">
            <a:avLst>
              <a:gd name="adj1" fmla="val 30922"/>
            </a:avLst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08ACBCC-3070-405F-A074-AD487C2103B0}"/>
              </a:ext>
            </a:extLst>
          </p:cNvPr>
          <p:cNvSpPr txBox="1"/>
          <p:nvPr/>
        </p:nvSpPr>
        <p:spPr>
          <a:xfrm>
            <a:off x="4240367" y="5861138"/>
            <a:ext cx="2093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IoT(healthcare cam)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Side Pose</a:t>
            </a:r>
            <a:endParaRPr lang="ko-KR" altLang="en-US" sz="2000" b="1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75C7AD-EFCE-4645-8EB9-B9642C3CC8D1}"/>
              </a:ext>
            </a:extLst>
          </p:cNvPr>
          <p:cNvSpPr txBox="1"/>
          <p:nvPr/>
        </p:nvSpPr>
        <p:spPr>
          <a:xfrm>
            <a:off x="5439504" y="2760967"/>
            <a:ext cx="77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Data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B475C18-9ED7-42BE-96F4-C8071B574C1C}"/>
              </a:ext>
            </a:extLst>
          </p:cNvPr>
          <p:cNvSpPr txBox="1"/>
          <p:nvPr/>
        </p:nvSpPr>
        <p:spPr>
          <a:xfrm>
            <a:off x="6503112" y="5992680"/>
            <a:ext cx="77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Data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1" name="순서도: 연결자 100">
            <a:extLst>
              <a:ext uri="{FF2B5EF4-FFF2-40B4-BE49-F238E27FC236}">
                <a16:creationId xmlns:a16="http://schemas.microsoft.com/office/drawing/2014/main" id="{A4B6E8E7-913A-48BA-B61A-5D9721430A72}"/>
              </a:ext>
            </a:extLst>
          </p:cNvPr>
          <p:cNvSpPr/>
          <p:nvPr/>
        </p:nvSpPr>
        <p:spPr>
          <a:xfrm>
            <a:off x="6708768" y="6324762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0F180A-FB3B-4358-8B94-B463459FCE82}"/>
              </a:ext>
            </a:extLst>
          </p:cNvPr>
          <p:cNvSpPr txBox="1"/>
          <p:nvPr/>
        </p:nvSpPr>
        <p:spPr>
          <a:xfrm>
            <a:off x="9439607" y="606072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Improved Model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63483C11-4237-42C2-BAE6-82CBE72E4DA4}"/>
              </a:ext>
            </a:extLst>
          </p:cNvPr>
          <p:cNvSpPr/>
          <p:nvPr/>
        </p:nvSpPr>
        <p:spPr>
          <a:xfrm>
            <a:off x="9243185" y="6116260"/>
            <a:ext cx="258254" cy="258254"/>
          </a:xfrm>
          <a:prstGeom prst="flowChartConnector">
            <a:avLst/>
          </a:prstGeom>
          <a:noFill/>
          <a:ln>
            <a:solidFill>
              <a:srgbClr val="E1B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59FB76-9AC0-4F32-8B5D-119E182A4B30}"/>
              </a:ext>
            </a:extLst>
          </p:cNvPr>
          <p:cNvCxnSpPr>
            <a:cxnSpLocks/>
          </p:cNvCxnSpPr>
          <p:nvPr/>
        </p:nvCxnSpPr>
        <p:spPr>
          <a:xfrm>
            <a:off x="5013341" y="2329130"/>
            <a:ext cx="3068837" cy="0"/>
          </a:xfrm>
          <a:prstGeom prst="straightConnector1">
            <a:avLst/>
          </a:prstGeom>
          <a:ln w="38100">
            <a:solidFill>
              <a:srgbClr val="DAA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F06BB0A-A94E-48BC-9082-E9C9F24E4A59}"/>
              </a:ext>
            </a:extLst>
          </p:cNvPr>
          <p:cNvSpPr txBox="1"/>
          <p:nvPr/>
        </p:nvSpPr>
        <p:spPr>
          <a:xfrm>
            <a:off x="5327855" y="1985250"/>
            <a:ext cx="2503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Face recognition login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9D2D0E-6BDF-4DB1-A4A9-B5ECAA922B5A}"/>
              </a:ext>
            </a:extLst>
          </p:cNvPr>
          <p:cNvSpPr txBox="1"/>
          <p:nvPr/>
        </p:nvSpPr>
        <p:spPr>
          <a:xfrm>
            <a:off x="-1200840" y="7784300"/>
            <a:ext cx="848197" cy="2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result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60F7E71-C3CD-4917-8F05-89882D7A175F}"/>
              </a:ext>
            </a:extLst>
          </p:cNvPr>
          <p:cNvGrpSpPr/>
          <p:nvPr/>
        </p:nvGrpSpPr>
        <p:grpSpPr>
          <a:xfrm>
            <a:off x="0" y="0"/>
            <a:ext cx="13237012" cy="1066353"/>
            <a:chOff x="0" y="0"/>
            <a:chExt cx="13237012" cy="1066353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100840A-44DF-47CB-8C1E-C2088E130E68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1D70751-81B9-48B5-90EB-7947906B4733}"/>
                </a:ext>
              </a:extLst>
            </p:cNvPr>
            <p:cNvSpPr txBox="1"/>
            <p:nvPr/>
          </p:nvSpPr>
          <p:spPr>
            <a:xfrm>
              <a:off x="7479753" y="112246"/>
              <a:ext cx="57572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| </a:t>
              </a:r>
              <a:r>
                <a:rPr lang="en-US" altLang="ko-KR" sz="1400" dirty="0">
                  <a:solidFill>
                    <a:srgbClr val="5D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MODELLING PROCESS 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084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D12A1-74AE-418B-8AB0-F23010744297}"/>
              </a:ext>
            </a:extLst>
          </p:cNvPr>
          <p:cNvSpPr txBox="1"/>
          <p:nvPr/>
        </p:nvSpPr>
        <p:spPr>
          <a:xfrm>
            <a:off x="2860813" y="3017031"/>
            <a:ext cx="64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REMEMBER?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9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8DAA658-B511-4202-8F29-264E19A6EA53}"/>
              </a:ext>
            </a:extLst>
          </p:cNvPr>
          <p:cNvSpPr/>
          <p:nvPr/>
        </p:nvSpPr>
        <p:spPr>
          <a:xfrm>
            <a:off x="0" y="0"/>
            <a:ext cx="12192000" cy="478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A8C91-2569-4123-8816-7C9B09546937}"/>
              </a:ext>
            </a:extLst>
          </p:cNvPr>
          <p:cNvSpPr txBox="1"/>
          <p:nvPr/>
        </p:nvSpPr>
        <p:spPr>
          <a:xfrm>
            <a:off x="1424256" y="4282743"/>
            <a:ext cx="539516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컴퓨터 사용자의 실시간 자세를 측정하여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FFC000"/>
                </a:solidFill>
              </a:rPr>
              <a:t>거북목</a:t>
            </a:r>
            <a:r>
              <a:rPr lang="ko-KR" altLang="en-US" sz="2000" b="1" dirty="0">
                <a:solidFill>
                  <a:srgbClr val="FFC000"/>
                </a:solidFill>
              </a:rPr>
              <a:t> 경고음</a:t>
            </a:r>
            <a:r>
              <a:rPr lang="ko-KR" altLang="en-US" sz="2000" b="1" dirty="0">
                <a:solidFill>
                  <a:schemeClr val="bg1"/>
                </a:solidFill>
              </a:rPr>
              <a:t>을 발생시키는 서비스를 제공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83E872-7ACA-47B0-B21B-CBCACB3E4BCA}"/>
              </a:ext>
            </a:extLst>
          </p:cNvPr>
          <p:cNvGrpSpPr/>
          <p:nvPr/>
        </p:nvGrpSpPr>
        <p:grpSpPr>
          <a:xfrm>
            <a:off x="2372527" y="1403797"/>
            <a:ext cx="5030845" cy="2518941"/>
            <a:chOff x="8090704" y="2296127"/>
            <a:chExt cx="5030845" cy="251894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DCEF5CF-2BF4-422E-B25F-F09ECD3DEB29}"/>
                </a:ext>
              </a:extLst>
            </p:cNvPr>
            <p:cNvGrpSpPr/>
            <p:nvPr/>
          </p:nvGrpSpPr>
          <p:grpSpPr>
            <a:xfrm>
              <a:off x="8090704" y="2296127"/>
              <a:ext cx="3090440" cy="2518941"/>
              <a:chOff x="8090704" y="2296127"/>
              <a:chExt cx="3090440" cy="251894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7BD2294-00AF-4797-A406-AD89AAABC24D}"/>
                  </a:ext>
                </a:extLst>
              </p:cNvPr>
              <p:cNvSpPr/>
              <p:nvPr/>
            </p:nvSpPr>
            <p:spPr>
              <a:xfrm>
                <a:off x="8090704" y="2588718"/>
                <a:ext cx="3090440" cy="222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EE3702-FEE1-4821-A2ED-A7A6B8000D9A}"/>
                  </a:ext>
                </a:extLst>
              </p:cNvPr>
              <p:cNvSpPr txBox="1"/>
              <p:nvPr/>
            </p:nvSpPr>
            <p:spPr>
              <a:xfrm>
                <a:off x="8250575" y="2296127"/>
                <a:ext cx="2768563" cy="52322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거북목</a:t>
                </a:r>
                <a:r>
                  <a:rPr lang="ko-KR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 멈춰</a:t>
                </a:r>
              </a:p>
            </p:txBody>
          </p:sp>
          <p:sp>
            <p:nvSpPr>
              <p:cNvPr id="32" name="십자형 31">
                <a:extLst>
                  <a:ext uri="{FF2B5EF4-FFF2-40B4-BE49-F238E27FC236}">
                    <a16:creationId xmlns:a16="http://schemas.microsoft.com/office/drawing/2014/main" id="{714D88DF-53EC-47C9-AAD8-4CCC491692B3}"/>
                  </a:ext>
                </a:extLst>
              </p:cNvPr>
              <p:cNvSpPr/>
              <p:nvPr/>
            </p:nvSpPr>
            <p:spPr>
              <a:xfrm rot="2685116">
                <a:off x="9402042" y="3152542"/>
                <a:ext cx="465630" cy="456272"/>
              </a:xfrm>
              <a:prstGeom prst="plus">
                <a:avLst>
                  <a:gd name="adj" fmla="val 4525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2338D7-8947-41EA-8ADC-B4A344BC5F33}"/>
                </a:ext>
              </a:extLst>
            </p:cNvPr>
            <p:cNvSpPr txBox="1"/>
            <p:nvPr/>
          </p:nvSpPr>
          <p:spPr>
            <a:xfrm>
              <a:off x="8437660" y="3880251"/>
              <a:ext cx="46838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비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(</a:t>
              </a:r>
              <a:r>
                <a:rPr lang="ko-KR" altLang="en-US" sz="2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非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)_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전공자들</a:t>
              </a:r>
            </a:p>
          </p:txBody>
        </p:sp>
      </p:grpSp>
      <p:pic>
        <p:nvPicPr>
          <p:cNvPr id="34" name="그림 33" descr="유리덮개이(가) 표시된 사진&#10;&#10;자동 생성된 설명">
            <a:extLst>
              <a:ext uri="{FF2B5EF4-FFF2-40B4-BE49-F238E27FC236}">
                <a16:creationId xmlns:a16="http://schemas.microsoft.com/office/drawing/2014/main" id="{6A978722-0B78-436A-B6F0-CF6A1B15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78" y="1308212"/>
            <a:ext cx="5720450" cy="3821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614DE81-FBDE-4AE4-ACD8-36EA50EAE3AD}"/>
              </a:ext>
            </a:extLst>
          </p:cNvPr>
          <p:cNvSpPr/>
          <p:nvPr/>
        </p:nvSpPr>
        <p:spPr>
          <a:xfrm>
            <a:off x="8497586" y="590731"/>
            <a:ext cx="171450" cy="1900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B2D5C-E4FE-4766-924B-6A8757162DD3}"/>
              </a:ext>
            </a:extLst>
          </p:cNvPr>
          <p:cNvSpPr txBox="1"/>
          <p:nvPr/>
        </p:nvSpPr>
        <p:spPr>
          <a:xfrm>
            <a:off x="7681268" y="788239"/>
            <a:ext cx="180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 소개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FEDA12-0948-4DF6-8F31-2330FFAB2373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EEC1B54-E64B-4E03-8DD3-B95180C46161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F37F4B-A7F9-4ABA-BB13-8BFEE735AFAD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555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7EEF5B-0AF2-4134-A217-53DFEE642E1E}"/>
              </a:ext>
            </a:extLst>
          </p:cNvPr>
          <p:cNvSpPr/>
          <p:nvPr/>
        </p:nvSpPr>
        <p:spPr>
          <a:xfrm>
            <a:off x="0" y="-320"/>
            <a:ext cx="12192000" cy="6858320"/>
          </a:xfrm>
          <a:prstGeom prst="rect">
            <a:avLst/>
          </a:prstGeom>
          <a:solidFill>
            <a:schemeClr val="tx2">
              <a:lumMod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E38587-9E30-42F3-B8FD-C8BC270A7F3A}"/>
              </a:ext>
            </a:extLst>
          </p:cNvPr>
          <p:cNvSpPr/>
          <p:nvPr/>
        </p:nvSpPr>
        <p:spPr>
          <a:xfrm>
            <a:off x="503653" y="640483"/>
            <a:ext cx="11375194" cy="6058630"/>
          </a:xfrm>
          <a:prstGeom prst="rect">
            <a:avLst/>
          </a:prstGeom>
          <a:blipFill dpi="0" rotWithShape="1">
            <a:blip r:embed="rId2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4F75D8-46F7-4893-8BFD-824AA9A1950E}"/>
              </a:ext>
            </a:extLst>
          </p:cNvPr>
          <p:cNvGrpSpPr/>
          <p:nvPr/>
        </p:nvGrpSpPr>
        <p:grpSpPr>
          <a:xfrm>
            <a:off x="2686050" y="2247208"/>
            <a:ext cx="1971675" cy="4094885"/>
            <a:chOff x="2743200" y="1580458"/>
            <a:chExt cx="1971675" cy="40948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FE384E-9921-4A14-A033-A6FF670C0781}"/>
                </a:ext>
              </a:extLst>
            </p:cNvPr>
            <p:cNvGrpSpPr/>
            <p:nvPr/>
          </p:nvGrpSpPr>
          <p:grpSpPr>
            <a:xfrm>
              <a:off x="2743200" y="1580458"/>
              <a:ext cx="1971675" cy="2801734"/>
              <a:chOff x="2085975" y="1808366"/>
              <a:chExt cx="2389383" cy="3211309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500743-F370-4DF3-8845-9C8DFB29BF34}"/>
                  </a:ext>
                </a:extLst>
              </p:cNvPr>
              <p:cNvSpPr/>
              <p:nvPr/>
            </p:nvSpPr>
            <p:spPr>
              <a:xfrm>
                <a:off x="2327085" y="2034276"/>
                <a:ext cx="1981200" cy="2789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1F43B94-27B0-4B91-B193-391B7B4EB642}"/>
                  </a:ext>
                </a:extLst>
              </p:cNvPr>
              <p:cNvSpPr/>
              <p:nvPr/>
            </p:nvSpPr>
            <p:spPr>
              <a:xfrm>
                <a:off x="2085975" y="1808366"/>
                <a:ext cx="2389383" cy="321130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DE2EA9-B9D9-44F3-A4DB-28F34D222085}"/>
                </a:ext>
              </a:extLst>
            </p:cNvPr>
            <p:cNvCxnSpPr/>
            <p:nvPr/>
          </p:nvCxnSpPr>
          <p:spPr>
            <a:xfrm>
              <a:off x="2743200" y="45529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A70AAB-5710-4012-BDC0-6C61A4E5EA06}"/>
                </a:ext>
              </a:extLst>
            </p:cNvPr>
            <p:cNvCxnSpPr/>
            <p:nvPr/>
          </p:nvCxnSpPr>
          <p:spPr>
            <a:xfrm>
              <a:off x="2743200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2337C-8C35-42E3-9490-9640E19C7470}"/>
                </a:ext>
              </a:extLst>
            </p:cNvPr>
            <p:cNvSpPr txBox="1"/>
            <p:nvPr/>
          </p:nvSpPr>
          <p:spPr>
            <a:xfrm>
              <a:off x="2873523" y="4533812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JINYOUNG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알고리즘 설계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7A0683-66AA-4205-AA1D-82DA77C5A646}"/>
              </a:ext>
            </a:extLst>
          </p:cNvPr>
          <p:cNvGrpSpPr/>
          <p:nvPr/>
        </p:nvGrpSpPr>
        <p:grpSpPr>
          <a:xfrm>
            <a:off x="4908311" y="2247207"/>
            <a:ext cx="2055236" cy="4084807"/>
            <a:chOff x="4965461" y="1580457"/>
            <a:chExt cx="2055236" cy="408480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631FD1-218B-4AF6-A2DC-9910AC23DE5D}"/>
                </a:ext>
              </a:extLst>
            </p:cNvPr>
            <p:cNvGrpSpPr/>
            <p:nvPr/>
          </p:nvGrpSpPr>
          <p:grpSpPr>
            <a:xfrm>
              <a:off x="4965461" y="1580457"/>
              <a:ext cx="2055236" cy="2801734"/>
              <a:chOff x="4308236" y="1808366"/>
              <a:chExt cx="2055236" cy="280173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835F98E-4A30-4A57-B6FA-976269F3BD98}"/>
                  </a:ext>
                </a:extLst>
              </p:cNvPr>
              <p:cNvSpPr/>
              <p:nvPr/>
            </p:nvSpPr>
            <p:spPr>
              <a:xfrm>
                <a:off x="4308236" y="1808367"/>
                <a:ext cx="1971675" cy="26957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27A4F9D-DD3B-4486-B04C-54E9AC50A845}"/>
                  </a:ext>
                </a:extLst>
              </p:cNvPr>
              <p:cNvSpPr/>
              <p:nvPr/>
            </p:nvSpPr>
            <p:spPr>
              <a:xfrm>
                <a:off x="4391797" y="1808366"/>
                <a:ext cx="1971675" cy="280173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A80B99C-EAF9-4771-AD0F-0F7548B4FE6E}"/>
                </a:ext>
              </a:extLst>
            </p:cNvPr>
            <p:cNvCxnSpPr/>
            <p:nvPr/>
          </p:nvCxnSpPr>
          <p:spPr>
            <a:xfrm>
              <a:off x="5049022" y="4533856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267414-7EA1-4B41-9B4F-9EB646975ED3}"/>
                </a:ext>
              </a:extLst>
            </p:cNvPr>
            <p:cNvCxnSpPr/>
            <p:nvPr/>
          </p:nvCxnSpPr>
          <p:spPr>
            <a:xfrm>
              <a:off x="5049022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20BD94-ABEC-481E-B8AB-F650F514CCE4}"/>
                </a:ext>
              </a:extLst>
            </p:cNvPr>
            <p:cNvSpPr txBox="1"/>
            <p:nvPr/>
          </p:nvSpPr>
          <p:spPr>
            <a:xfrm>
              <a:off x="5247522" y="4523733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WOOBIN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데이터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분석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695DFE-7A1B-4368-BA0B-3B7700333FAE}"/>
              </a:ext>
            </a:extLst>
          </p:cNvPr>
          <p:cNvGrpSpPr/>
          <p:nvPr/>
        </p:nvGrpSpPr>
        <p:grpSpPr>
          <a:xfrm>
            <a:off x="7303332" y="2260276"/>
            <a:ext cx="2004137" cy="4078808"/>
            <a:chOff x="7360482" y="1593526"/>
            <a:chExt cx="2004137" cy="40788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C2705C7-50E3-4B73-A3CE-4A2405F1848F}"/>
                </a:ext>
              </a:extLst>
            </p:cNvPr>
            <p:cNvGrpSpPr/>
            <p:nvPr/>
          </p:nvGrpSpPr>
          <p:grpSpPr>
            <a:xfrm>
              <a:off x="7360482" y="1593526"/>
              <a:ext cx="1971675" cy="2801734"/>
              <a:chOff x="6703257" y="1821435"/>
              <a:chExt cx="1971675" cy="280173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37E7CF6-83C5-41F3-B60B-21E4C92C9142}"/>
                  </a:ext>
                </a:extLst>
              </p:cNvPr>
              <p:cNvSpPr/>
              <p:nvPr/>
            </p:nvSpPr>
            <p:spPr>
              <a:xfrm>
                <a:off x="6860219" y="1895475"/>
                <a:ext cx="1657750" cy="2670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9CE843-7531-4897-A5A2-D3D0DE3E89C3}"/>
                  </a:ext>
                </a:extLst>
              </p:cNvPr>
              <p:cNvSpPr/>
              <p:nvPr/>
            </p:nvSpPr>
            <p:spPr>
              <a:xfrm>
                <a:off x="6703257" y="1821435"/>
                <a:ext cx="1971675" cy="2801734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84DD93C-8E71-4C90-AAE1-C99F781439D3}"/>
                </a:ext>
              </a:extLst>
            </p:cNvPr>
            <p:cNvCxnSpPr/>
            <p:nvPr/>
          </p:nvCxnSpPr>
          <p:spPr>
            <a:xfrm>
              <a:off x="7392944" y="4533856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D84728A-E599-4ED2-BA9A-7B276C5A84A9}"/>
                </a:ext>
              </a:extLst>
            </p:cNvPr>
            <p:cNvCxnSpPr/>
            <p:nvPr/>
          </p:nvCxnSpPr>
          <p:spPr>
            <a:xfrm>
              <a:off x="7392944" y="5467350"/>
              <a:ext cx="1971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014000-1B1A-44D6-8EF7-691A875B332A}"/>
                </a:ext>
              </a:extLst>
            </p:cNvPr>
            <p:cNvSpPr txBox="1"/>
            <p:nvPr/>
          </p:nvSpPr>
          <p:spPr>
            <a:xfrm>
              <a:off x="7392944" y="4530803"/>
              <a:ext cx="1727063" cy="114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NAME: YOUNGWOO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/>
                <a:t>PART: </a:t>
              </a:r>
              <a:r>
                <a:rPr lang="ko-KR" altLang="en-US" sz="1200" b="1" dirty="0"/>
                <a:t>웹 개발</a:t>
              </a:r>
              <a:endParaRPr lang="en-US" altLang="ko-KR" sz="1200" b="1" dirty="0"/>
            </a:p>
            <a:p>
              <a:pPr>
                <a:lnSpc>
                  <a:spcPct val="200000"/>
                </a:lnSpc>
              </a:pPr>
              <a:endParaRPr lang="ko-KR" altLang="en-US" sz="1200" b="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D32E55-7A6F-40E9-B33F-A530F2267ED4}"/>
              </a:ext>
            </a:extLst>
          </p:cNvPr>
          <p:cNvSpPr txBox="1"/>
          <p:nvPr/>
        </p:nvSpPr>
        <p:spPr>
          <a:xfrm>
            <a:off x="4631031" y="1096751"/>
            <a:ext cx="415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비</a:t>
            </a:r>
            <a:r>
              <a:rPr lang="en-US" altLang="ko-KR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(</a:t>
            </a:r>
            <a:r>
              <a:rPr lang="ko-KR" altLang="en-US" sz="36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非</a:t>
            </a:r>
            <a:r>
              <a:rPr lang="en-US" altLang="ko-KR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)_ </a:t>
            </a:r>
            <a:r>
              <a:rPr lang="ko-KR" altLang="en-US" sz="3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전공자들</a:t>
            </a:r>
          </a:p>
        </p:txBody>
      </p:sp>
    </p:spTree>
    <p:extLst>
      <p:ext uri="{BB962C8B-B14F-4D97-AF65-F5344CB8AC3E}">
        <p14:creationId xmlns:p14="http://schemas.microsoft.com/office/powerpoint/2010/main" val="2137337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헬스케어를 위한 인공지능 :: Deep Play">
            <a:extLst>
              <a:ext uri="{FF2B5EF4-FFF2-40B4-BE49-F238E27FC236}">
                <a16:creationId xmlns:a16="http://schemas.microsoft.com/office/drawing/2014/main" id="{71B7833C-88E7-4AFF-9B68-8C6FDAE1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7EEF5B-0AF2-4134-A217-53DFEE642E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4F75D8-46F7-4893-8BFD-824AA9A1950E}"/>
              </a:ext>
            </a:extLst>
          </p:cNvPr>
          <p:cNvGrpSpPr/>
          <p:nvPr/>
        </p:nvGrpSpPr>
        <p:grpSpPr>
          <a:xfrm>
            <a:off x="2680411" y="2247208"/>
            <a:ext cx="1971676" cy="3540383"/>
            <a:chOff x="2743199" y="1580458"/>
            <a:chExt cx="1971676" cy="354038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F43B94-27B0-4B91-B193-391B7B4EB642}"/>
                </a:ext>
              </a:extLst>
            </p:cNvPr>
            <p:cNvSpPr/>
            <p:nvPr/>
          </p:nvSpPr>
          <p:spPr>
            <a:xfrm>
              <a:off x="2743200" y="1580458"/>
              <a:ext cx="1971675" cy="2801734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DE2EA9-B9D9-44F3-A4DB-28F34D222085}"/>
                </a:ext>
              </a:extLst>
            </p:cNvPr>
            <p:cNvCxnSpPr/>
            <p:nvPr/>
          </p:nvCxnSpPr>
          <p:spPr>
            <a:xfrm>
              <a:off x="2743200" y="4552950"/>
              <a:ext cx="19716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A70AAB-5710-4012-BDC0-6C61A4E5EA06}"/>
                </a:ext>
              </a:extLst>
            </p:cNvPr>
            <p:cNvCxnSpPr/>
            <p:nvPr/>
          </p:nvCxnSpPr>
          <p:spPr>
            <a:xfrm>
              <a:off x="2743199" y="5120841"/>
              <a:ext cx="19716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2337C-8C35-42E3-9490-9640E19C7470}"/>
                </a:ext>
              </a:extLst>
            </p:cNvPr>
            <p:cNvSpPr txBox="1"/>
            <p:nvPr/>
          </p:nvSpPr>
          <p:spPr>
            <a:xfrm>
              <a:off x="2873523" y="4533812"/>
              <a:ext cx="1727063" cy="402867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solidFill>
                    <a:srgbClr val="FFC000"/>
                  </a:solidFill>
                </a:rPr>
                <a:t>JINYOUNG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7A0683-66AA-4205-AA1D-82DA77C5A646}"/>
              </a:ext>
            </a:extLst>
          </p:cNvPr>
          <p:cNvGrpSpPr/>
          <p:nvPr/>
        </p:nvGrpSpPr>
        <p:grpSpPr>
          <a:xfrm>
            <a:off x="4991872" y="2247207"/>
            <a:ext cx="2001639" cy="3540384"/>
            <a:chOff x="5049022" y="1580457"/>
            <a:chExt cx="2001639" cy="354038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27A4F9D-DD3B-4486-B04C-54E9AC50A845}"/>
                </a:ext>
              </a:extLst>
            </p:cNvPr>
            <p:cNvSpPr/>
            <p:nvPr/>
          </p:nvSpPr>
          <p:spPr>
            <a:xfrm>
              <a:off x="5049022" y="1580457"/>
              <a:ext cx="1971675" cy="2801734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A80B99C-EAF9-4771-AD0F-0F7548B4FE6E}"/>
                </a:ext>
              </a:extLst>
            </p:cNvPr>
            <p:cNvCxnSpPr/>
            <p:nvPr/>
          </p:nvCxnSpPr>
          <p:spPr>
            <a:xfrm>
              <a:off x="5049022" y="4533856"/>
              <a:ext cx="19716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267414-7EA1-4B41-9B4F-9EB646975ED3}"/>
                </a:ext>
              </a:extLst>
            </p:cNvPr>
            <p:cNvCxnSpPr/>
            <p:nvPr/>
          </p:nvCxnSpPr>
          <p:spPr>
            <a:xfrm>
              <a:off x="5078986" y="5120841"/>
              <a:ext cx="19716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20BD94-ABEC-481E-B8AB-F650F514CCE4}"/>
                </a:ext>
              </a:extLst>
            </p:cNvPr>
            <p:cNvSpPr txBox="1"/>
            <p:nvPr/>
          </p:nvSpPr>
          <p:spPr>
            <a:xfrm>
              <a:off x="5179320" y="4533811"/>
              <a:ext cx="1727063" cy="402867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9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solidFill>
                    <a:srgbClr val="FFC000"/>
                  </a:solidFill>
                </a:rPr>
                <a:t>WOOBIN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9CE843-7531-4897-A5A2-D3D0DE3E89C3}"/>
              </a:ext>
            </a:extLst>
          </p:cNvPr>
          <p:cNvSpPr/>
          <p:nvPr/>
        </p:nvSpPr>
        <p:spPr>
          <a:xfrm>
            <a:off x="7303332" y="2260276"/>
            <a:ext cx="1971675" cy="2801734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4DD93C-8E71-4C90-AAE1-C99F781439D3}"/>
              </a:ext>
            </a:extLst>
          </p:cNvPr>
          <p:cNvCxnSpPr/>
          <p:nvPr/>
        </p:nvCxnSpPr>
        <p:spPr>
          <a:xfrm>
            <a:off x="7335794" y="5200606"/>
            <a:ext cx="19716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84728A-E599-4ED2-BA9A-7B276C5A84A9}"/>
              </a:ext>
            </a:extLst>
          </p:cNvPr>
          <p:cNvCxnSpPr/>
          <p:nvPr/>
        </p:nvCxnSpPr>
        <p:spPr>
          <a:xfrm>
            <a:off x="7303332" y="5787591"/>
            <a:ext cx="19716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014000-1B1A-44D6-8EF7-691A875B332A}"/>
              </a:ext>
            </a:extLst>
          </p:cNvPr>
          <p:cNvSpPr txBox="1"/>
          <p:nvPr/>
        </p:nvSpPr>
        <p:spPr>
          <a:xfrm>
            <a:off x="7692653" y="5239079"/>
            <a:ext cx="1727063" cy="4028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C000"/>
                </a:solidFill>
              </a:rPr>
              <a:t>YOUNGWOO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32E55-7A6F-40E9-B33F-A530F2267ED4}"/>
              </a:ext>
            </a:extLst>
          </p:cNvPr>
          <p:cNvSpPr txBox="1"/>
          <p:nvPr/>
        </p:nvSpPr>
        <p:spPr>
          <a:xfrm>
            <a:off x="4401595" y="1056055"/>
            <a:ext cx="415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비</a:t>
            </a:r>
            <a:r>
              <a:rPr lang="en-US" altLang="ko-KR" sz="36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(</a:t>
            </a:r>
            <a:r>
              <a:rPr lang="en-US" altLang="ko-KR" sz="36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en-US" altLang="ko-KR" sz="36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)_</a:t>
            </a:r>
            <a:r>
              <a:rPr lang="ko-KR" altLang="en-US" sz="36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전공자들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246762-5C0C-4F94-94A2-C6CFFAEC7668}"/>
              </a:ext>
            </a:extLst>
          </p:cNvPr>
          <p:cNvSpPr/>
          <p:nvPr/>
        </p:nvSpPr>
        <p:spPr>
          <a:xfrm>
            <a:off x="4991872" y="2260276"/>
            <a:ext cx="1971675" cy="27561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2331A6-3FEE-4F1D-9DE4-E1D01DB0B83D}"/>
              </a:ext>
            </a:extLst>
          </p:cNvPr>
          <p:cNvSpPr/>
          <p:nvPr/>
        </p:nvSpPr>
        <p:spPr>
          <a:xfrm>
            <a:off x="2680410" y="2247207"/>
            <a:ext cx="1971675" cy="275612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5E5625-3411-4E81-9511-A92ABA54949B}"/>
              </a:ext>
            </a:extLst>
          </p:cNvPr>
          <p:cNvSpPr/>
          <p:nvPr/>
        </p:nvSpPr>
        <p:spPr>
          <a:xfrm>
            <a:off x="7303330" y="2276070"/>
            <a:ext cx="1971675" cy="275612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46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4C9F1C-507D-4A1C-99FA-18191980ED02}"/>
              </a:ext>
            </a:extLst>
          </p:cNvPr>
          <p:cNvSpPr/>
          <p:nvPr/>
        </p:nvSpPr>
        <p:spPr>
          <a:xfrm>
            <a:off x="83975" y="80962"/>
            <a:ext cx="12661642" cy="6696075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06A87-78BF-48DA-974C-E3635ABD05A8}"/>
              </a:ext>
            </a:extLst>
          </p:cNvPr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7A1EF-67A5-4DA6-8671-CBD859E7A63C}"/>
              </a:ext>
            </a:extLst>
          </p:cNvPr>
          <p:cNvSpPr txBox="1"/>
          <p:nvPr/>
        </p:nvSpPr>
        <p:spPr>
          <a:xfrm>
            <a:off x="2252371" y="3120625"/>
            <a:ext cx="477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  <a:r>
              <a:rPr lang="ko-KR" altLang="en-US" sz="5400" b="1" dirty="0">
                <a:solidFill>
                  <a:schemeClr val="bg1"/>
                </a:solid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00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F267F6-2EB7-4046-9D08-CEB7E56A068B}"/>
              </a:ext>
            </a:extLst>
          </p:cNvPr>
          <p:cNvCxnSpPr>
            <a:cxnSpLocks/>
          </p:cNvCxnSpPr>
          <p:nvPr/>
        </p:nvCxnSpPr>
        <p:spPr>
          <a:xfrm flipV="1">
            <a:off x="4856010" y="3831972"/>
            <a:ext cx="0" cy="909259"/>
          </a:xfrm>
          <a:prstGeom prst="line">
            <a:avLst/>
          </a:prstGeom>
          <a:solidFill>
            <a:schemeClr val="tx2">
              <a:lumMod val="80000"/>
              <a:lumOff val="20000"/>
            </a:schemeClr>
          </a:solidFill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B01E0D-C5F4-4435-9E67-655C1E8C8167}"/>
              </a:ext>
            </a:extLst>
          </p:cNvPr>
          <p:cNvSpPr/>
          <p:nvPr/>
        </p:nvSpPr>
        <p:spPr>
          <a:xfrm>
            <a:off x="0" y="0"/>
            <a:ext cx="12192000" cy="964734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48B683-146F-4A5F-BDD5-3E99E5525479}"/>
              </a:ext>
            </a:extLst>
          </p:cNvPr>
          <p:cNvSpPr/>
          <p:nvPr/>
        </p:nvSpPr>
        <p:spPr>
          <a:xfrm>
            <a:off x="0" y="6283354"/>
            <a:ext cx="12192000" cy="574645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13B77-7F03-4547-87AA-EB2F41DE8896}"/>
              </a:ext>
            </a:extLst>
          </p:cNvPr>
          <p:cNvSpPr txBox="1"/>
          <p:nvPr/>
        </p:nvSpPr>
        <p:spPr>
          <a:xfrm>
            <a:off x="420673" y="285563"/>
            <a:ext cx="3997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Q&amp;A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068D3A-4143-4A0F-A1FF-2D664374B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9168" y="3003870"/>
            <a:ext cx="1412199" cy="16562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0CE4C2-88F5-44C2-A3DE-E9C7DF8A33C6}"/>
              </a:ext>
            </a:extLst>
          </p:cNvPr>
          <p:cNvGrpSpPr/>
          <p:nvPr/>
        </p:nvGrpSpPr>
        <p:grpSpPr>
          <a:xfrm>
            <a:off x="3294644" y="3327910"/>
            <a:ext cx="5521452" cy="504063"/>
            <a:chOff x="2491740" y="2924937"/>
            <a:chExt cx="5521452" cy="504063"/>
          </a:xfrm>
        </p:grpSpPr>
        <p:sp>
          <p:nvSpPr>
            <p:cNvPr id="7" name="갈매기형 수장 10">
              <a:extLst>
                <a:ext uri="{FF2B5EF4-FFF2-40B4-BE49-F238E27FC236}">
                  <a16:creationId xmlns:a16="http://schemas.microsoft.com/office/drawing/2014/main" id="{A0512DE6-C446-405E-A889-C4BDF4ADF597}"/>
                </a:ext>
              </a:extLst>
            </p:cNvPr>
            <p:cNvSpPr/>
            <p:nvPr/>
          </p:nvSpPr>
          <p:spPr>
            <a:xfrm>
              <a:off x="2491740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갈매기형 수장 11">
              <a:extLst>
                <a:ext uri="{FF2B5EF4-FFF2-40B4-BE49-F238E27FC236}">
                  <a16:creationId xmlns:a16="http://schemas.microsoft.com/office/drawing/2014/main" id="{C6486340-7DDB-4847-9D02-2556DFF45942}"/>
                </a:ext>
              </a:extLst>
            </p:cNvPr>
            <p:cNvSpPr/>
            <p:nvPr/>
          </p:nvSpPr>
          <p:spPr>
            <a:xfrm>
              <a:off x="2820162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갈매기형 수장 12">
              <a:extLst>
                <a:ext uri="{FF2B5EF4-FFF2-40B4-BE49-F238E27FC236}">
                  <a16:creationId xmlns:a16="http://schemas.microsoft.com/office/drawing/2014/main" id="{98D467B8-F2F9-4633-A998-19802976D826}"/>
                </a:ext>
              </a:extLst>
            </p:cNvPr>
            <p:cNvSpPr/>
            <p:nvPr/>
          </p:nvSpPr>
          <p:spPr>
            <a:xfrm>
              <a:off x="3172206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갈매기형 수장 13">
              <a:extLst>
                <a:ext uri="{FF2B5EF4-FFF2-40B4-BE49-F238E27FC236}">
                  <a16:creationId xmlns:a16="http://schemas.microsoft.com/office/drawing/2014/main" id="{2D211AB9-7639-4A3B-AE04-EBC38A340E70}"/>
                </a:ext>
              </a:extLst>
            </p:cNvPr>
            <p:cNvSpPr/>
            <p:nvPr/>
          </p:nvSpPr>
          <p:spPr>
            <a:xfrm>
              <a:off x="3524250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갈매기형 수장 14">
              <a:extLst>
                <a:ext uri="{FF2B5EF4-FFF2-40B4-BE49-F238E27FC236}">
                  <a16:creationId xmlns:a16="http://schemas.microsoft.com/office/drawing/2014/main" id="{6EE0007B-34B3-49DA-8966-AEA74F54C78F}"/>
                </a:ext>
              </a:extLst>
            </p:cNvPr>
            <p:cNvSpPr/>
            <p:nvPr/>
          </p:nvSpPr>
          <p:spPr>
            <a:xfrm>
              <a:off x="3876294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35000"/>
              </a:schemeClr>
            </a:solidFill>
            <a:ln algn="ctr">
              <a:solidFill>
                <a:srgbClr val="1C2128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5A9ED5B-21A7-4B81-9462-BDB5F4485601}"/>
                </a:ext>
              </a:extLst>
            </p:cNvPr>
            <p:cNvSpPr/>
            <p:nvPr/>
          </p:nvSpPr>
          <p:spPr>
            <a:xfrm>
              <a:off x="4219956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35000"/>
              </a:schemeClr>
            </a:solidFill>
            <a:ln algn="ctr">
              <a:solidFill>
                <a:srgbClr val="1C2128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08DCB4C-D8A3-471B-9471-F8E5CF060D51}"/>
                </a:ext>
              </a:extLst>
            </p:cNvPr>
            <p:cNvSpPr/>
            <p:nvPr/>
          </p:nvSpPr>
          <p:spPr>
            <a:xfrm>
              <a:off x="4572000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35000"/>
              </a:schemeClr>
            </a:solidFill>
            <a:ln algn="ctr">
              <a:solidFill>
                <a:srgbClr val="1C2128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갈매기형 수장 17">
              <a:extLst>
                <a:ext uri="{FF2B5EF4-FFF2-40B4-BE49-F238E27FC236}">
                  <a16:creationId xmlns:a16="http://schemas.microsoft.com/office/drawing/2014/main" id="{D0C60003-10FE-4DC7-BBBF-429D9E75F132}"/>
                </a:ext>
              </a:extLst>
            </p:cNvPr>
            <p:cNvSpPr/>
            <p:nvPr/>
          </p:nvSpPr>
          <p:spPr>
            <a:xfrm>
              <a:off x="4900422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35000"/>
              </a:schemeClr>
            </a:solidFill>
            <a:ln algn="ctr">
              <a:solidFill>
                <a:srgbClr val="1C2128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갈매기형 수장 18">
              <a:extLst>
                <a:ext uri="{FF2B5EF4-FFF2-40B4-BE49-F238E27FC236}">
                  <a16:creationId xmlns:a16="http://schemas.microsoft.com/office/drawing/2014/main" id="{1FC4E970-66B7-4FA6-958B-427EFEA62B5F}"/>
                </a:ext>
              </a:extLst>
            </p:cNvPr>
            <p:cNvSpPr/>
            <p:nvPr/>
          </p:nvSpPr>
          <p:spPr>
            <a:xfrm>
              <a:off x="5252466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dirty="0"/>
            </a:p>
          </p:txBody>
        </p:sp>
        <p:sp>
          <p:nvSpPr>
            <p:cNvPr id="16" name="갈매기형 수장 19">
              <a:extLst>
                <a:ext uri="{FF2B5EF4-FFF2-40B4-BE49-F238E27FC236}">
                  <a16:creationId xmlns:a16="http://schemas.microsoft.com/office/drawing/2014/main" id="{3B8BEE43-7DB9-4B78-A887-6A729423424D}"/>
                </a:ext>
              </a:extLst>
            </p:cNvPr>
            <p:cNvSpPr/>
            <p:nvPr/>
          </p:nvSpPr>
          <p:spPr>
            <a:xfrm>
              <a:off x="5580888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갈매기형 수장 20">
              <a:extLst>
                <a:ext uri="{FF2B5EF4-FFF2-40B4-BE49-F238E27FC236}">
                  <a16:creationId xmlns:a16="http://schemas.microsoft.com/office/drawing/2014/main" id="{FFE12AD1-09AC-4D97-88B4-211D55FF6F85}"/>
                </a:ext>
              </a:extLst>
            </p:cNvPr>
            <p:cNvSpPr/>
            <p:nvPr/>
          </p:nvSpPr>
          <p:spPr>
            <a:xfrm>
              <a:off x="5932932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갈매기형 수장 21">
              <a:extLst>
                <a:ext uri="{FF2B5EF4-FFF2-40B4-BE49-F238E27FC236}">
                  <a16:creationId xmlns:a16="http://schemas.microsoft.com/office/drawing/2014/main" id="{3FF4004C-224B-4B65-8A1C-01572BCCE735}"/>
                </a:ext>
              </a:extLst>
            </p:cNvPr>
            <p:cNvSpPr/>
            <p:nvPr/>
          </p:nvSpPr>
          <p:spPr>
            <a:xfrm>
              <a:off x="6284976" y="2924937"/>
              <a:ext cx="352044" cy="50406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0000"/>
              </a:schemeClr>
            </a:solidFill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갈매기형 수장 22">
              <a:extLst>
                <a:ext uri="{FF2B5EF4-FFF2-40B4-BE49-F238E27FC236}">
                  <a16:creationId xmlns:a16="http://schemas.microsoft.com/office/drawing/2014/main" id="{33FAB0A6-D07B-4F34-8942-6BEC137B63CC}"/>
                </a:ext>
              </a:extLst>
            </p:cNvPr>
            <p:cNvSpPr/>
            <p:nvPr/>
          </p:nvSpPr>
          <p:spPr>
            <a:xfrm>
              <a:off x="6597072" y="2924937"/>
              <a:ext cx="391992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63000"/>
              </a:schemeClr>
            </a:solidFill>
            <a:ln algn="ctr">
              <a:solidFill>
                <a:srgbClr val="10121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갈매기형 수장 23">
              <a:extLst>
                <a:ext uri="{FF2B5EF4-FFF2-40B4-BE49-F238E27FC236}">
                  <a16:creationId xmlns:a16="http://schemas.microsoft.com/office/drawing/2014/main" id="{2BBEDB83-C272-4329-989E-02F35A0768D6}"/>
                </a:ext>
              </a:extLst>
            </p:cNvPr>
            <p:cNvSpPr/>
            <p:nvPr/>
          </p:nvSpPr>
          <p:spPr>
            <a:xfrm>
              <a:off x="6940734" y="2924937"/>
              <a:ext cx="391992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63000"/>
              </a:schemeClr>
            </a:solidFill>
            <a:ln algn="ctr">
              <a:solidFill>
                <a:srgbClr val="10121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갈매기형 수장 24">
              <a:extLst>
                <a:ext uri="{FF2B5EF4-FFF2-40B4-BE49-F238E27FC236}">
                  <a16:creationId xmlns:a16="http://schemas.microsoft.com/office/drawing/2014/main" id="{886B377C-1CB0-41AE-97A3-9E591B7689A9}"/>
                </a:ext>
              </a:extLst>
            </p:cNvPr>
            <p:cNvSpPr/>
            <p:nvPr/>
          </p:nvSpPr>
          <p:spPr>
            <a:xfrm>
              <a:off x="7292778" y="2924937"/>
              <a:ext cx="391992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63000"/>
              </a:schemeClr>
            </a:solidFill>
            <a:ln algn="ctr">
              <a:solidFill>
                <a:srgbClr val="10121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갈매기형 수장 25">
              <a:extLst>
                <a:ext uri="{FF2B5EF4-FFF2-40B4-BE49-F238E27FC236}">
                  <a16:creationId xmlns:a16="http://schemas.microsoft.com/office/drawing/2014/main" id="{B0AD6D68-0102-4B44-A775-7A98DBC7B265}"/>
                </a:ext>
              </a:extLst>
            </p:cNvPr>
            <p:cNvSpPr/>
            <p:nvPr/>
          </p:nvSpPr>
          <p:spPr>
            <a:xfrm>
              <a:off x="7621200" y="2924937"/>
              <a:ext cx="391992" cy="504063"/>
            </a:xfrm>
            <a:prstGeom prst="chevron">
              <a:avLst>
                <a:gd name="adj" fmla="val 50000"/>
              </a:avLst>
            </a:prstGeom>
            <a:solidFill>
              <a:schemeClr val="tx1">
                <a:alpha val="63000"/>
              </a:schemeClr>
            </a:solidFill>
            <a:ln algn="ctr">
              <a:solidFill>
                <a:srgbClr val="10121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BF6FCD-849A-41EC-845B-938F6FD94A32}"/>
              </a:ext>
            </a:extLst>
          </p:cNvPr>
          <p:cNvGrpSpPr/>
          <p:nvPr/>
        </p:nvGrpSpPr>
        <p:grpSpPr>
          <a:xfrm rot="20959494">
            <a:off x="3610419" y="2348378"/>
            <a:ext cx="227350" cy="991797"/>
            <a:chOff x="2670650" y="2078847"/>
            <a:chExt cx="227350" cy="99179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3C1143-247B-4E18-B3BE-03CF9BCD1069}"/>
                </a:ext>
              </a:extLst>
            </p:cNvPr>
            <p:cNvCxnSpPr>
              <a:cxnSpLocks/>
              <a:stCxn id="25" idx="0"/>
              <a:endCxn id="8" idx="0"/>
            </p:cNvCxnSpPr>
            <p:nvPr/>
          </p:nvCxnSpPr>
          <p:spPr>
            <a:xfrm flipH="1">
              <a:off x="2670650" y="2078847"/>
              <a:ext cx="164350" cy="991797"/>
            </a:xfrm>
            <a:prstGeom prst="line">
              <a:avLst/>
            </a:prstGeom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6ABDEF-5435-419E-A0B3-C3326CA8D099}"/>
                </a:ext>
              </a:extLst>
            </p:cNvPr>
            <p:cNvSpPr/>
            <p:nvPr/>
          </p:nvSpPr>
          <p:spPr>
            <a:xfrm>
              <a:off x="2772000" y="2078847"/>
              <a:ext cx="126000" cy="126000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1A2A2B0-61D8-4EB1-A97A-161BE3D58999}"/>
              </a:ext>
            </a:extLst>
          </p:cNvPr>
          <p:cNvSpPr/>
          <p:nvPr/>
        </p:nvSpPr>
        <p:spPr>
          <a:xfrm rot="10728341">
            <a:off x="4792560" y="4677201"/>
            <a:ext cx="153757" cy="128058"/>
          </a:xfrm>
          <a:prstGeom prst="ellipse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BCC87B-8425-42CC-8351-F40FF0543765}"/>
              </a:ext>
            </a:extLst>
          </p:cNvPr>
          <p:cNvGrpSpPr/>
          <p:nvPr/>
        </p:nvGrpSpPr>
        <p:grpSpPr>
          <a:xfrm>
            <a:off x="7798230" y="3831973"/>
            <a:ext cx="153757" cy="1237657"/>
            <a:chOff x="4169439" y="3681031"/>
            <a:chExt cx="153757" cy="1237657"/>
          </a:xfrm>
          <a:solidFill>
            <a:srgbClr val="2A2929"/>
          </a:solidFill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BF1EE30-B3F3-40D1-BABB-05B75735466E}"/>
                </a:ext>
              </a:extLst>
            </p:cNvPr>
            <p:cNvCxnSpPr/>
            <p:nvPr/>
          </p:nvCxnSpPr>
          <p:spPr>
            <a:xfrm rot="5400000" flipH="1" flipV="1">
              <a:off x="3654326" y="4259777"/>
              <a:ext cx="1175616" cy="18126"/>
            </a:xfrm>
            <a:prstGeom prst="line">
              <a:avLst/>
            </a:prstGeom>
            <a:grpFill/>
            <a:ln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0D8BE09-6BA1-4A55-96F9-95564C05378A}"/>
                </a:ext>
              </a:extLst>
            </p:cNvPr>
            <p:cNvSpPr/>
            <p:nvPr/>
          </p:nvSpPr>
          <p:spPr>
            <a:xfrm rot="10728341">
              <a:off x="4169439" y="4790630"/>
              <a:ext cx="153757" cy="128058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A22368-AE6C-420B-8F5E-92E7E6E46341}"/>
              </a:ext>
            </a:extLst>
          </p:cNvPr>
          <p:cNvGrpSpPr/>
          <p:nvPr/>
        </p:nvGrpSpPr>
        <p:grpSpPr>
          <a:xfrm>
            <a:off x="6385808" y="2229789"/>
            <a:ext cx="126000" cy="1098121"/>
            <a:chOff x="2772000" y="2078846"/>
            <a:chExt cx="126000" cy="1098121"/>
          </a:xfrm>
          <a:solidFill>
            <a:schemeClr val="bg1"/>
          </a:solidFill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5BD343-E280-4EDE-9C44-34FB32CBFD6F}"/>
                </a:ext>
              </a:extLst>
            </p:cNvPr>
            <p:cNvCxnSpPr>
              <a:stCxn id="33" idx="0"/>
            </p:cNvCxnSpPr>
            <p:nvPr/>
          </p:nvCxnSpPr>
          <p:spPr>
            <a:xfrm rot="16200000" flipH="1">
              <a:off x="2294141" y="2619705"/>
              <a:ext cx="1098121" cy="16404"/>
            </a:xfrm>
            <a:prstGeom prst="line">
              <a:avLst/>
            </a:prstGeom>
            <a:grpFill/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3BC623C-3B8D-4373-B3F1-B9B5E165B17A}"/>
                </a:ext>
              </a:extLst>
            </p:cNvPr>
            <p:cNvSpPr/>
            <p:nvPr/>
          </p:nvSpPr>
          <p:spPr>
            <a:xfrm>
              <a:off x="2772000" y="2078847"/>
              <a:ext cx="126000" cy="126000"/>
            </a:xfrm>
            <a:prstGeom prst="ellipse">
              <a:avLst/>
            </a:prstGeom>
            <a:grp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BC4C423-BB8E-478D-B11C-33E6A6416785}"/>
              </a:ext>
            </a:extLst>
          </p:cNvPr>
          <p:cNvSpPr txBox="1"/>
          <p:nvPr/>
        </p:nvSpPr>
        <p:spPr>
          <a:xfrm>
            <a:off x="3727107" y="2403076"/>
            <a:ext cx="759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600" b="1" dirty="0">
                <a:solidFill>
                  <a:srgbClr val="FFC000"/>
                </a:solidFill>
              </a:rPr>
              <a:t>TEAM</a:t>
            </a:r>
            <a:endParaRPr lang="en-US" altLang="ko-KR" sz="1600" dirty="0">
              <a:solidFill>
                <a:srgbClr val="FFC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75E61-2F4B-4D33-B976-423BB160C085}"/>
              </a:ext>
            </a:extLst>
          </p:cNvPr>
          <p:cNvSpPr txBox="1"/>
          <p:nvPr/>
        </p:nvSpPr>
        <p:spPr>
          <a:xfrm>
            <a:off x="5063453" y="4549689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FFC000"/>
                </a:solidFill>
              </a:rPr>
              <a:t>About project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D0613B-7B3C-486C-8A6A-EF7F553DA263}"/>
              </a:ext>
            </a:extLst>
          </p:cNvPr>
          <p:cNvSpPr txBox="1"/>
          <p:nvPr/>
        </p:nvSpPr>
        <p:spPr>
          <a:xfrm>
            <a:off x="6576823" y="1672448"/>
            <a:ext cx="2193806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480" indent="-228480" algn="ctr">
              <a:buFont typeface="Arial"/>
              <a:buNone/>
              <a:defRPr lang="ko-KR" altLang="en-US"/>
            </a:pPr>
            <a:r>
              <a:rPr lang="en-US" altLang="ko-KR" sz="1600" b="1" dirty="0">
                <a:solidFill>
                  <a:srgbClr val="FFC000"/>
                </a:solidFill>
              </a:rPr>
              <a:t>   Modelling process</a:t>
            </a:r>
          </a:p>
          <a:p>
            <a:pPr marL="228480" indent="-228480" algn="ctr">
              <a:buFont typeface="Arial"/>
              <a:buNone/>
              <a:defRPr lang="ko-KR" altLang="en-US"/>
            </a:pPr>
            <a:endParaRPr lang="en-US" altLang="ko-KR" sz="5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Model evaluation</a:t>
            </a:r>
          </a:p>
          <a:p>
            <a:pPr marL="228480" indent="-228480" algn="ctr">
              <a:buFont typeface="Arial"/>
              <a:buNone/>
              <a:defRPr lang="ko-KR" altLang="en-US"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8DA6B4-0C3B-4682-96B9-82E6B7FA3778}"/>
              </a:ext>
            </a:extLst>
          </p:cNvPr>
          <p:cNvSpPr txBox="1"/>
          <p:nvPr/>
        </p:nvSpPr>
        <p:spPr>
          <a:xfrm>
            <a:off x="7854128" y="4794607"/>
            <a:ext cx="183300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rgbClr val="FFC000"/>
                </a:solidFill>
              </a:rPr>
              <a:t>Deploy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Main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Demo</a:t>
            </a:r>
          </a:p>
          <a:p>
            <a:pPr algn="ctr"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갈매기형 수장 18">
            <a:extLst>
              <a:ext uri="{FF2B5EF4-FFF2-40B4-BE49-F238E27FC236}">
                <a16:creationId xmlns:a16="http://schemas.microsoft.com/office/drawing/2014/main" id="{10F8D047-CE08-4286-A9F3-E800E3B6F759}"/>
              </a:ext>
            </a:extLst>
          </p:cNvPr>
          <p:cNvSpPr/>
          <p:nvPr/>
        </p:nvSpPr>
        <p:spPr>
          <a:xfrm>
            <a:off x="8776148" y="3327910"/>
            <a:ext cx="352044" cy="504063"/>
          </a:xfrm>
          <a:prstGeom prst="chevron">
            <a:avLst>
              <a:gd name="adj" fmla="val 50000"/>
            </a:avLst>
          </a:prstGeom>
          <a:solidFill>
            <a:schemeClr val="bg1">
              <a:lumMod val="60000"/>
            </a:schemeClr>
          </a:solidFill>
          <a:ln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9" name="갈매기형 수장 18">
            <a:extLst>
              <a:ext uri="{FF2B5EF4-FFF2-40B4-BE49-F238E27FC236}">
                <a16:creationId xmlns:a16="http://schemas.microsoft.com/office/drawing/2014/main" id="{6F9EBF89-856C-4C41-A144-A13373E09A11}"/>
              </a:ext>
            </a:extLst>
          </p:cNvPr>
          <p:cNvSpPr/>
          <p:nvPr/>
        </p:nvSpPr>
        <p:spPr>
          <a:xfrm>
            <a:off x="9104570" y="3327909"/>
            <a:ext cx="352044" cy="504063"/>
          </a:xfrm>
          <a:prstGeom prst="chevron">
            <a:avLst>
              <a:gd name="adj" fmla="val 50000"/>
            </a:avLst>
          </a:prstGeom>
          <a:solidFill>
            <a:schemeClr val="bg1">
              <a:lumMod val="60000"/>
            </a:schemeClr>
          </a:solidFill>
          <a:ln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40" name="갈매기형 수장 18">
            <a:extLst>
              <a:ext uri="{FF2B5EF4-FFF2-40B4-BE49-F238E27FC236}">
                <a16:creationId xmlns:a16="http://schemas.microsoft.com/office/drawing/2014/main" id="{5C8B3107-515A-4BF8-94D9-5AB345D80EFE}"/>
              </a:ext>
            </a:extLst>
          </p:cNvPr>
          <p:cNvSpPr/>
          <p:nvPr/>
        </p:nvSpPr>
        <p:spPr>
          <a:xfrm>
            <a:off x="9425639" y="3327909"/>
            <a:ext cx="352044" cy="504063"/>
          </a:xfrm>
          <a:prstGeom prst="chevron">
            <a:avLst>
              <a:gd name="adj" fmla="val 50000"/>
            </a:avLst>
          </a:prstGeom>
          <a:solidFill>
            <a:schemeClr val="bg1">
              <a:lumMod val="60000"/>
            </a:schemeClr>
          </a:solidFill>
          <a:ln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41" name="갈매기형 수장 18">
            <a:extLst>
              <a:ext uri="{FF2B5EF4-FFF2-40B4-BE49-F238E27FC236}">
                <a16:creationId xmlns:a16="http://schemas.microsoft.com/office/drawing/2014/main" id="{202023E2-1F15-4605-A213-EA87833E42F8}"/>
              </a:ext>
            </a:extLst>
          </p:cNvPr>
          <p:cNvSpPr/>
          <p:nvPr/>
        </p:nvSpPr>
        <p:spPr>
          <a:xfrm>
            <a:off x="9727238" y="3316193"/>
            <a:ext cx="352044" cy="504063"/>
          </a:xfrm>
          <a:prstGeom prst="chevron">
            <a:avLst>
              <a:gd name="adj" fmla="val 50000"/>
            </a:avLst>
          </a:prstGeom>
          <a:solidFill>
            <a:schemeClr val="bg1">
              <a:lumMod val="60000"/>
            </a:schemeClr>
          </a:solidFill>
          <a:ln algn="ctr"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F30089-09B6-402D-BC48-C5A7E33F2526}"/>
              </a:ext>
            </a:extLst>
          </p:cNvPr>
          <p:cNvGrpSpPr/>
          <p:nvPr/>
        </p:nvGrpSpPr>
        <p:grpSpPr>
          <a:xfrm>
            <a:off x="9784406" y="2282486"/>
            <a:ext cx="126000" cy="1098121"/>
            <a:chOff x="2772000" y="2078846"/>
            <a:chExt cx="126000" cy="1098121"/>
          </a:xfrm>
          <a:solidFill>
            <a:schemeClr val="bg1"/>
          </a:solidFill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090FA74-3ACF-4867-B0F3-6B6FA4855081}"/>
                </a:ext>
              </a:extLst>
            </p:cNvPr>
            <p:cNvCxnSpPr>
              <a:stCxn id="44" idx="0"/>
            </p:cNvCxnSpPr>
            <p:nvPr/>
          </p:nvCxnSpPr>
          <p:spPr>
            <a:xfrm rot="16200000" flipH="1">
              <a:off x="2294141" y="2619705"/>
              <a:ext cx="1098121" cy="16404"/>
            </a:xfrm>
            <a:prstGeom prst="line">
              <a:avLst/>
            </a:prstGeom>
            <a:grpFill/>
            <a:ln algn="ctr">
              <a:solidFill>
                <a:schemeClr val="bg1">
                  <a:lumMod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82212FB-9555-4A2E-B9CC-B72F84468CEC}"/>
                </a:ext>
              </a:extLst>
            </p:cNvPr>
            <p:cNvSpPr/>
            <p:nvPr/>
          </p:nvSpPr>
          <p:spPr>
            <a:xfrm>
              <a:off x="2772000" y="2078847"/>
              <a:ext cx="126000" cy="126000"/>
            </a:xfrm>
            <a:prstGeom prst="ellipse">
              <a:avLst/>
            </a:prstGeom>
            <a:grpFill/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5FCAFF0-FCD4-496D-8A00-AF3BBBE83822}"/>
              </a:ext>
            </a:extLst>
          </p:cNvPr>
          <p:cNvSpPr txBox="1"/>
          <p:nvPr/>
        </p:nvSpPr>
        <p:spPr>
          <a:xfrm>
            <a:off x="9903260" y="2222518"/>
            <a:ext cx="188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 Shortcomings</a:t>
            </a:r>
          </a:p>
          <a:p>
            <a:r>
              <a:rPr lang="en-US" altLang="ko-KR" sz="1600" b="1" dirty="0">
                <a:solidFill>
                  <a:srgbClr val="FFC000"/>
                </a:solidFill>
              </a:rPr>
              <a:t> &amp; Improvement</a:t>
            </a:r>
          </a:p>
          <a:p>
            <a:r>
              <a:rPr lang="en-US" altLang="ko-KR" sz="1600" b="1" dirty="0">
                <a:solidFill>
                  <a:srgbClr val="FFC000"/>
                </a:solidFill>
              </a:rPr>
              <a:t>       direction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D9BB73-B11C-488E-9D9E-97FEB6D09FF9}"/>
              </a:ext>
            </a:extLst>
          </p:cNvPr>
          <p:cNvSpPr txBox="1"/>
          <p:nvPr/>
        </p:nvSpPr>
        <p:spPr>
          <a:xfrm>
            <a:off x="4938052" y="4857477"/>
            <a:ext cx="18351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Back-ground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WBS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endParaRPr lang="ko-KR" altLang="en-US" sz="1200" dirty="0">
              <a:solidFill>
                <a:srgbClr val="20386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EFF9D9-8EF1-456F-9252-E7B39472B8AC}"/>
              </a:ext>
            </a:extLst>
          </p:cNvPr>
          <p:cNvSpPr txBox="1"/>
          <p:nvPr/>
        </p:nvSpPr>
        <p:spPr>
          <a:xfrm>
            <a:off x="435934" y="1195927"/>
            <a:ext cx="2137144" cy="36933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BE </a:t>
            </a:r>
            <a:r>
              <a:rPr lang="ko-KR" altLang="en-US" dirty="0">
                <a:solidFill>
                  <a:schemeClr val="bg1"/>
                </a:solidFill>
              </a:rPr>
              <a:t>전공자들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B3C79E-923E-454A-9525-8EDADD7A1048}"/>
              </a:ext>
            </a:extLst>
          </p:cNvPr>
          <p:cNvSpPr txBox="1"/>
          <p:nvPr/>
        </p:nvSpPr>
        <p:spPr>
          <a:xfrm>
            <a:off x="435954" y="1638233"/>
            <a:ext cx="296764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거북목</a:t>
            </a:r>
            <a:r>
              <a:rPr lang="ko-KR" altLang="en-US" dirty="0">
                <a:solidFill>
                  <a:schemeClr val="bg1"/>
                </a:solidFill>
              </a:rPr>
              <a:t> 멈춰 프로젝트</a:t>
            </a:r>
          </a:p>
        </p:txBody>
      </p:sp>
    </p:spTree>
    <p:extLst>
      <p:ext uri="{BB962C8B-B14F-4D97-AF65-F5344CB8AC3E}">
        <p14:creationId xmlns:p14="http://schemas.microsoft.com/office/powerpoint/2010/main" val="39702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E21A07-14CF-49D1-8FCC-8A818BA21D3E}"/>
              </a:ext>
            </a:extLst>
          </p:cNvPr>
          <p:cNvSpPr txBox="1"/>
          <p:nvPr/>
        </p:nvSpPr>
        <p:spPr>
          <a:xfrm>
            <a:off x="5643090" y="2395842"/>
            <a:ext cx="6398439" cy="309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[</a:t>
            </a:r>
            <a:r>
              <a:rPr lang="en-US" altLang="ko-KR" sz="2000" b="1" dirty="0">
                <a:solidFill>
                  <a:srgbClr val="FFC000"/>
                </a:solidFill>
              </a:rPr>
              <a:t>COVID19 +</a:t>
            </a:r>
            <a:r>
              <a:rPr lang="ko-KR" altLang="en-US" sz="2000" b="1" dirty="0">
                <a:solidFill>
                  <a:srgbClr val="FFC000"/>
                </a:solidFill>
              </a:rPr>
              <a:t> 재택근무</a:t>
            </a:r>
            <a:r>
              <a:rPr lang="en-US" altLang="ko-KR" sz="20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FFC000"/>
              </a:solidFill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코로나</a:t>
            </a: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19</a:t>
            </a: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의 확산으로 사회적 거리두기에 따라 유연근무제가</a:t>
            </a:r>
            <a:endParaRPr lang="en-US" altLang="ko-KR" dirty="0">
              <a:solidFill>
                <a:schemeClr val="bg1"/>
              </a:solidFill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기업 사내문화로 정착되고 있다</a:t>
            </a: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특히 국내 매출 </a:t>
            </a: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대 기업의 경우</a:t>
            </a: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코로나 확산 </a:t>
            </a: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년 이후</a:t>
            </a:r>
            <a:endParaRPr lang="en-US" altLang="ko-KR" dirty="0">
              <a:solidFill>
                <a:schemeClr val="bg1"/>
              </a:solidFill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rgbClr val="FFC000"/>
                </a:solidFill>
                <a:latin typeface="NanumBarunGothic"/>
              </a:rPr>
              <a:t>88%</a:t>
            </a:r>
            <a:r>
              <a:rPr lang="ko-KR" altLang="en-US" i="1" dirty="0">
                <a:solidFill>
                  <a:srgbClr val="FFC000"/>
                </a:solidFill>
                <a:latin typeface="NanumBarunGothic"/>
              </a:rPr>
              <a:t>이상 재택근무제를 도입</a:t>
            </a:r>
            <a:r>
              <a:rPr lang="ko-KR" altLang="en-US" dirty="0">
                <a:solidFill>
                  <a:schemeClr val="bg1"/>
                </a:solidFill>
                <a:latin typeface="NanumBarunGothic"/>
              </a:rPr>
              <a:t>했다 </a:t>
            </a:r>
            <a:endParaRPr lang="en-US" altLang="ko-KR" dirty="0">
              <a:solidFill>
                <a:schemeClr val="bg1"/>
              </a:solidFill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NanumBarunGothic"/>
              </a:rPr>
              <a:t>				                   </a:t>
            </a:r>
            <a:r>
              <a:rPr lang="ko-KR" altLang="en-US" sz="1200" dirty="0">
                <a:solidFill>
                  <a:schemeClr val="bg1"/>
                </a:solidFill>
                <a:latin typeface="NanumBarunGothic"/>
              </a:rPr>
              <a:t>출처</a:t>
            </a:r>
            <a:r>
              <a:rPr lang="en-US" altLang="ko-KR" sz="1200" dirty="0">
                <a:solidFill>
                  <a:schemeClr val="bg1"/>
                </a:solidFill>
                <a:latin typeface="NanumBarunGothic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NanumBarunGothic"/>
              </a:rPr>
              <a:t>통계청</a:t>
            </a:r>
            <a:r>
              <a:rPr lang="en-US" altLang="ko-KR" sz="1200" dirty="0">
                <a:solidFill>
                  <a:schemeClr val="bg1"/>
                </a:solidFill>
                <a:latin typeface="NanumBarunGothic"/>
              </a:rPr>
              <a:t>(2021)</a:t>
            </a:r>
            <a:endParaRPr lang="en-US" altLang="ko-KR" dirty="0">
              <a:solidFill>
                <a:schemeClr val="bg1"/>
              </a:solidFill>
              <a:latin typeface="NanumBarun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E64BA4-5C4C-433C-81C0-FDA173FFE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8" y="1066353"/>
            <a:ext cx="4955123" cy="4955123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1A574AEB-188A-4404-A57C-E0D88533CED3}"/>
              </a:ext>
            </a:extLst>
          </p:cNvPr>
          <p:cNvSpPr/>
          <p:nvPr/>
        </p:nvSpPr>
        <p:spPr>
          <a:xfrm>
            <a:off x="8478536" y="590731"/>
            <a:ext cx="171450" cy="1900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186F8-E935-47C6-A24A-26C99D55637F}"/>
              </a:ext>
            </a:extLst>
          </p:cNvPr>
          <p:cNvSpPr txBox="1"/>
          <p:nvPr/>
        </p:nvSpPr>
        <p:spPr>
          <a:xfrm>
            <a:off x="7662218" y="788239"/>
            <a:ext cx="180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 배경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8DFD07-8D4E-46B3-9C50-2D2C5176F4ED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DC0851-2A6D-48C5-AB6B-BBBB964EA1A1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60CA92-07E8-44FB-9793-27C2D15DAA6F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35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494811-130D-4A77-8806-27662EFB82AE}"/>
              </a:ext>
            </a:extLst>
          </p:cNvPr>
          <p:cNvSpPr txBox="1"/>
          <p:nvPr/>
        </p:nvSpPr>
        <p:spPr>
          <a:xfrm>
            <a:off x="1207910" y="2003275"/>
            <a:ext cx="5435959" cy="380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[</a:t>
            </a:r>
            <a:r>
              <a:rPr lang="en-US" altLang="ko-KR" sz="24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VDT</a:t>
            </a:r>
            <a:r>
              <a:rPr lang="ko-KR" altLang="en-US" sz="24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증후군</a:t>
            </a:r>
            <a:r>
              <a:rPr lang="en-US" altLang="ko-KR" sz="24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FFC000"/>
              </a:solidFill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NanumBarunGothic"/>
              </a:rPr>
              <a:t>컴퓨터 작업으로 인해 발생되는 목이나 어깨의 결림 등의 </a:t>
            </a:r>
            <a:endParaRPr lang="en-US" altLang="ko-KR" sz="1600" b="0" i="0" dirty="0">
              <a:solidFill>
                <a:schemeClr val="bg1"/>
              </a:solidFill>
              <a:effectLst/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NanumBarunGothic"/>
              </a:rPr>
              <a:t>건강 악화를 총칭하는 말로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NanumBarunGothic"/>
              </a:rPr>
              <a:t>, </a:t>
            </a:r>
            <a:r>
              <a:rPr lang="ko-KR" altLang="en-US" sz="1600" b="0" i="1" dirty="0">
                <a:solidFill>
                  <a:srgbClr val="FFC000"/>
                </a:solidFill>
                <a:effectLst/>
                <a:latin typeface="NanumBarunGothic"/>
              </a:rPr>
              <a:t>컴퓨터 관련 질환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NanumBarunGothic"/>
              </a:rPr>
              <a:t>이라고도 한다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NanumBarunGothic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VDT</a:t>
            </a:r>
            <a:r>
              <a:rPr lang="ko-KR" altLang="en-US" sz="1600" dirty="0">
                <a:solidFill>
                  <a:schemeClr val="bg1"/>
                </a:solidFill>
              </a:rPr>
              <a:t>증후군 중 </a:t>
            </a:r>
            <a:r>
              <a:rPr lang="ko-KR" altLang="en-US" sz="1600" i="1" dirty="0" err="1">
                <a:solidFill>
                  <a:srgbClr val="FFC000"/>
                </a:solidFill>
              </a:rPr>
              <a:t>거북목</a:t>
            </a:r>
            <a:r>
              <a:rPr lang="ko-KR" altLang="en-US" sz="1600" i="1" dirty="0">
                <a:solidFill>
                  <a:srgbClr val="FFC000"/>
                </a:solidFill>
              </a:rPr>
              <a:t> 증후군의 환자 수는 매년 빠르게</a:t>
            </a:r>
            <a:endParaRPr lang="en-US" altLang="ko-KR" sz="1600" i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i="1" dirty="0">
                <a:solidFill>
                  <a:srgbClr val="FFC000"/>
                </a:solidFill>
              </a:rPr>
              <a:t>증가</a:t>
            </a:r>
            <a:r>
              <a:rPr lang="ko-KR" altLang="en-US" sz="1600" dirty="0">
                <a:solidFill>
                  <a:schemeClr val="bg1"/>
                </a:solidFill>
              </a:rPr>
              <a:t>하고 있으며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특히 </a:t>
            </a:r>
            <a:r>
              <a:rPr lang="en-US" altLang="ko-KR" sz="1600" dirty="0">
                <a:solidFill>
                  <a:schemeClr val="bg1"/>
                </a:solidFill>
              </a:rPr>
              <a:t>10</a:t>
            </a:r>
            <a:r>
              <a:rPr lang="ko-KR" altLang="en-US" sz="1600" dirty="0">
                <a:solidFill>
                  <a:schemeClr val="bg1"/>
                </a:solidFill>
              </a:rPr>
              <a:t>대와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대 환자수가 급격히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증가하고 있는 추세이다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다른 질병과 달리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거북목의 경우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i="1" dirty="0">
                <a:solidFill>
                  <a:srgbClr val="FFC000"/>
                </a:solidFill>
              </a:rPr>
              <a:t>발병 이후 완치가 어렵</a:t>
            </a:r>
            <a:r>
              <a:rPr lang="ko-KR" altLang="en-US" sz="1600" dirty="0">
                <a:solidFill>
                  <a:schemeClr val="bg1"/>
                </a:solidFill>
              </a:rPr>
              <a:t>기 때문에 </a:t>
            </a:r>
            <a:r>
              <a:rPr lang="ko-KR" altLang="en-US" sz="1600" b="1" u="sng" dirty="0">
                <a:solidFill>
                  <a:srgbClr val="FFC000"/>
                </a:solidFill>
              </a:rPr>
              <a:t>발병을 예방</a:t>
            </a:r>
            <a:r>
              <a:rPr lang="ko-KR" altLang="en-US" sz="1600" dirty="0">
                <a:solidFill>
                  <a:schemeClr val="bg1"/>
                </a:solidFill>
              </a:rPr>
              <a:t>하는 것이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가장 좋은 방법이다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D28D9E-941E-4A42-BFA4-135A963EDE08}"/>
              </a:ext>
            </a:extLst>
          </p:cNvPr>
          <p:cNvSpPr/>
          <p:nvPr/>
        </p:nvSpPr>
        <p:spPr>
          <a:xfrm>
            <a:off x="7048983" y="3906905"/>
            <a:ext cx="4745618" cy="2086266"/>
          </a:xfrm>
          <a:prstGeom prst="rect">
            <a:avLst/>
          </a:prstGeom>
          <a:blipFill dpi="0" rotWithShape="1">
            <a:blip r:embed="rId2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07EFDB-B367-4A7C-9230-2AC2688EA5E2}"/>
              </a:ext>
            </a:extLst>
          </p:cNvPr>
          <p:cNvSpPr/>
          <p:nvPr/>
        </p:nvSpPr>
        <p:spPr>
          <a:xfrm>
            <a:off x="7048983" y="1820640"/>
            <a:ext cx="4745618" cy="2086266"/>
          </a:xfrm>
          <a:prstGeom prst="rect">
            <a:avLst/>
          </a:prstGeom>
          <a:blipFill dpi="0" rotWithShape="1">
            <a:blip r:embed="rId3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BBA2B614-762A-49DF-8781-BD68A60EA6E1}"/>
              </a:ext>
            </a:extLst>
          </p:cNvPr>
          <p:cNvSpPr/>
          <p:nvPr/>
        </p:nvSpPr>
        <p:spPr>
          <a:xfrm>
            <a:off x="8497586" y="516228"/>
            <a:ext cx="171450" cy="1900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495EA-F87D-46CA-90E7-035885A69775}"/>
              </a:ext>
            </a:extLst>
          </p:cNvPr>
          <p:cNvSpPr txBox="1"/>
          <p:nvPr/>
        </p:nvSpPr>
        <p:spPr>
          <a:xfrm>
            <a:off x="7681268" y="713736"/>
            <a:ext cx="180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179C3B-47F7-454B-9577-F35E9F55EFFB}"/>
              </a:ext>
            </a:extLst>
          </p:cNvPr>
          <p:cNvSpPr/>
          <p:nvPr/>
        </p:nvSpPr>
        <p:spPr>
          <a:xfrm>
            <a:off x="6838950" y="3771900"/>
            <a:ext cx="5086350" cy="13500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2043B-E71A-4518-97AB-4459013905C3}"/>
              </a:ext>
            </a:extLst>
          </p:cNvPr>
          <p:cNvSpPr txBox="1"/>
          <p:nvPr/>
        </p:nvSpPr>
        <p:spPr>
          <a:xfrm>
            <a:off x="8497586" y="6144264"/>
            <a:ext cx="397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건강보험심사평가원</a:t>
            </a:r>
            <a:r>
              <a:rPr lang="en-US" altLang="ko-KR" dirty="0">
                <a:solidFill>
                  <a:schemeClr val="bg1"/>
                </a:solidFill>
              </a:rPr>
              <a:t>_2019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0A6116-DB4D-411F-B3E4-94FE7ADEC707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8030B4-9872-4E60-8C14-27D0E8C9CBB4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365371-871A-4C02-AAFC-B7E44E03C082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8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494811-130D-4A77-8806-27662EFB82AE}"/>
              </a:ext>
            </a:extLst>
          </p:cNvPr>
          <p:cNvSpPr txBox="1"/>
          <p:nvPr/>
        </p:nvSpPr>
        <p:spPr>
          <a:xfrm>
            <a:off x="5645595" y="1365561"/>
            <a:ext cx="5435959" cy="47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[</a:t>
            </a:r>
            <a:r>
              <a:rPr lang="ko-KR" altLang="en-US" sz="24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디지털 헬스케어</a:t>
            </a:r>
            <a:r>
              <a:rPr lang="en-US" altLang="ko-KR" sz="2400" b="1" i="0" dirty="0">
                <a:solidFill>
                  <a:srgbClr val="FFC000"/>
                </a:solidFill>
                <a:effectLst/>
                <a:latin typeface="segoe ui" panose="020B0502040204020203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FFC000"/>
              </a:solidFill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디지털 헬스케어는 코로나바이러스의 위험에 있어서 매우 중요한 디지털 기술로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i="1" dirty="0">
                <a:solidFill>
                  <a:srgbClr val="FFC000"/>
                </a:solidFill>
              </a:rPr>
              <a:t>인공지능 기술</a:t>
            </a:r>
            <a:r>
              <a:rPr lang="ko-KR" altLang="en-US" sz="1600" dirty="0">
                <a:solidFill>
                  <a:schemeClr val="bg1"/>
                </a:solidFill>
              </a:rPr>
              <a:t>은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차 산업혁명의 </a:t>
            </a:r>
            <a:r>
              <a:rPr lang="en-US" altLang="ko-KR" sz="1600" dirty="0">
                <a:solidFill>
                  <a:schemeClr val="bg1"/>
                </a:solidFill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</a:rPr>
              <a:t>중심에 선 대표 기술이자 </a:t>
            </a:r>
            <a:r>
              <a:rPr lang="ko-KR" altLang="en-US" sz="1600" i="1" dirty="0">
                <a:solidFill>
                  <a:srgbClr val="FFC000"/>
                </a:solidFill>
              </a:rPr>
              <a:t>지능형 헬스케어를 주도할 중요한 기술</a:t>
            </a:r>
            <a:r>
              <a:rPr lang="ko-KR" altLang="en-US" sz="1600" dirty="0">
                <a:solidFill>
                  <a:schemeClr val="bg1"/>
                </a:solidFill>
              </a:rPr>
              <a:t>로 자리 잡고 있다</a:t>
            </a:r>
            <a:r>
              <a:rPr lang="en-US" altLang="ko-KR" sz="1600" dirty="0">
                <a:solidFill>
                  <a:schemeClr val="bg1"/>
                </a:solidFill>
              </a:rPr>
              <a:t>.       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bg1"/>
                </a:solidFill>
                <a:effectLst/>
                <a:latin typeface="NanumBarunGothic"/>
              </a:rPr>
              <a:t>                  		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anumBarunGothic"/>
              </a:rPr>
              <a:t>출처 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NanumBarunGothic"/>
              </a:rPr>
              <a:t>: 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anumBarunGothic"/>
              </a:rPr>
              <a:t>디지털 헬스케어 시장동향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NanumBarunGothic"/>
              </a:rPr>
              <a:t>_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anumBarunGothic"/>
              </a:rPr>
              <a:t>논문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NanumBarunGothic"/>
              </a:rPr>
              <a:t>(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anumBarunGothic"/>
              </a:rPr>
              <a:t>주지영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NanumBarunGothic"/>
              </a:rPr>
              <a:t>) </a:t>
            </a:r>
            <a:r>
              <a:rPr lang="ko-KR" altLang="en-US" sz="1100" b="0" i="0" dirty="0">
                <a:solidFill>
                  <a:schemeClr val="bg1"/>
                </a:solidFill>
                <a:effectLst/>
                <a:latin typeface="NanumBarunGothic"/>
              </a:rPr>
              <a:t>인용</a:t>
            </a:r>
            <a:endParaRPr lang="en-US" altLang="ko-KR" sz="1100" b="0" i="0" dirty="0">
              <a:solidFill>
                <a:schemeClr val="bg1"/>
              </a:solidFill>
              <a:effectLst/>
              <a:latin typeface="NanumBarunGothic"/>
            </a:endParaRP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chemeClr val="bg1"/>
              </a:solidFill>
              <a:effectLst/>
              <a:latin typeface="NanumBarunGothic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NanumBarunGothic"/>
              </a:rPr>
              <a:t>팬더믹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 이후에도 </a:t>
            </a:r>
            <a:r>
              <a:rPr lang="ko-KR" altLang="en-US" sz="1600" dirty="0" err="1">
                <a:solidFill>
                  <a:schemeClr val="bg1"/>
                </a:solidFill>
                <a:latin typeface="NanumBarunGothic"/>
              </a:rPr>
              <a:t>언택트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 시대는 계속될 것으로</a:t>
            </a:r>
            <a:r>
              <a:rPr lang="en-US" altLang="ko-KR" sz="1050" dirty="0">
                <a:solidFill>
                  <a:schemeClr val="bg1"/>
                </a:solidFill>
                <a:latin typeface="NanumBarunGothic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NanumBarunGothic"/>
              </a:rPr>
              <a:t>출처</a:t>
            </a:r>
            <a:r>
              <a:rPr lang="en-US" altLang="ko-KR" sz="1050" dirty="0">
                <a:solidFill>
                  <a:schemeClr val="bg1"/>
                </a:solidFill>
                <a:latin typeface="NanumBarunGothic"/>
              </a:rPr>
              <a:t>: </a:t>
            </a:r>
            <a:r>
              <a:rPr lang="ko-KR" altLang="en-US" sz="1050" dirty="0">
                <a:solidFill>
                  <a:schemeClr val="bg1"/>
                </a:solidFill>
                <a:latin typeface="NanumBarunGothic"/>
              </a:rPr>
              <a:t>과학기술연구</a:t>
            </a:r>
            <a:r>
              <a:rPr lang="en-US" altLang="ko-KR" sz="1050" dirty="0">
                <a:solidFill>
                  <a:schemeClr val="bg1"/>
                </a:solidFill>
                <a:latin typeface="NanumBarunGothic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이에 따라 발생하는 </a:t>
            </a:r>
            <a:r>
              <a:rPr lang="ko-KR" altLang="en-US" sz="1600" i="1" dirty="0">
                <a:solidFill>
                  <a:srgbClr val="FFC000"/>
                </a:solidFill>
                <a:latin typeface="NanumBarunGothic"/>
              </a:rPr>
              <a:t>헬스케어에 대한 수요도 증가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할 것으로 기대된다</a:t>
            </a:r>
            <a:r>
              <a:rPr lang="en-US" altLang="ko-KR" sz="1600" dirty="0">
                <a:solidFill>
                  <a:schemeClr val="bg1"/>
                </a:solidFill>
                <a:latin typeface="NanumBarun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C000"/>
                </a:solidFill>
                <a:latin typeface="NanumBarunGothic"/>
              </a:rPr>
              <a:t>“</a:t>
            </a:r>
            <a:r>
              <a:rPr lang="ko-KR" altLang="en-US" sz="1600" b="1" dirty="0" err="1">
                <a:solidFill>
                  <a:srgbClr val="FFC000"/>
                </a:solidFill>
                <a:latin typeface="NanumBarunGothic"/>
              </a:rPr>
              <a:t>거북목</a:t>
            </a:r>
            <a:r>
              <a:rPr lang="ko-KR" altLang="en-US" sz="1600" b="1" dirty="0">
                <a:solidFill>
                  <a:srgbClr val="FFC000"/>
                </a:solidFill>
                <a:latin typeface="NanumBarunGothic"/>
              </a:rPr>
              <a:t> 멈춰</a:t>
            </a:r>
            <a:r>
              <a:rPr lang="en-US" altLang="ko-KR" sz="1600" b="1" dirty="0">
                <a:solidFill>
                  <a:srgbClr val="FFC000"/>
                </a:solidFill>
                <a:latin typeface="NanumBarunGothic"/>
              </a:rPr>
              <a:t>” </a:t>
            </a:r>
            <a:r>
              <a:rPr lang="ko-KR" altLang="en-US" sz="1600" b="1" dirty="0">
                <a:solidFill>
                  <a:srgbClr val="FFC000"/>
                </a:solidFill>
                <a:latin typeface="NanumBarunGothic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는 글로벌 헬스케어 시장의 흐름에 맞춰 </a:t>
            </a:r>
            <a:r>
              <a:rPr lang="en-US" altLang="ko-KR" sz="1600" dirty="0">
                <a:solidFill>
                  <a:schemeClr val="bg1"/>
                </a:solidFill>
                <a:latin typeface="NanumBarunGothic"/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를 활용한 </a:t>
            </a:r>
            <a:r>
              <a:rPr lang="ko-KR" altLang="en-US" sz="1600" b="1" u="sng" dirty="0">
                <a:solidFill>
                  <a:srgbClr val="FFC000"/>
                </a:solidFill>
                <a:latin typeface="NanumBarunGothic"/>
              </a:rPr>
              <a:t>디지털 헬스케어 서비스를 제공</a:t>
            </a:r>
            <a:r>
              <a:rPr lang="ko-KR" altLang="en-US" sz="1600" dirty="0">
                <a:solidFill>
                  <a:schemeClr val="bg1"/>
                </a:solidFill>
                <a:latin typeface="NanumBarunGothic"/>
              </a:rPr>
              <a:t>한다</a:t>
            </a:r>
            <a:r>
              <a:rPr lang="en-US" altLang="ko-KR" sz="1600" dirty="0">
                <a:solidFill>
                  <a:schemeClr val="bg1"/>
                </a:solidFill>
                <a:latin typeface="NanumBarunGothic"/>
              </a:rPr>
              <a:t>.  </a:t>
            </a:r>
          </a:p>
        </p:txBody>
      </p:sp>
      <p:pic>
        <p:nvPicPr>
          <p:cNvPr id="5122" name="Picture 2" descr="4차산업 헬스케어④] 디지털 헬스케어 구조 및 정보 연계와 전망 | 디지털비즈온">
            <a:extLst>
              <a:ext uri="{FF2B5EF4-FFF2-40B4-BE49-F238E27FC236}">
                <a16:creationId xmlns:a16="http://schemas.microsoft.com/office/drawing/2014/main" id="{6B44A481-3473-40ED-91A1-30F9E02D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3" y="3429000"/>
            <a:ext cx="3984858" cy="26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7B4C6C-874D-4774-BDE9-D04A4B86BC94}"/>
              </a:ext>
            </a:extLst>
          </p:cNvPr>
          <p:cNvGrpSpPr/>
          <p:nvPr/>
        </p:nvGrpSpPr>
        <p:grpSpPr>
          <a:xfrm>
            <a:off x="1852764" y="1828799"/>
            <a:ext cx="2447892" cy="1218039"/>
            <a:chOff x="8090704" y="2296127"/>
            <a:chExt cx="3090440" cy="251894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82030AB-9F0A-4B8D-8EB5-88832ADA2CC1}"/>
                </a:ext>
              </a:extLst>
            </p:cNvPr>
            <p:cNvGrpSpPr/>
            <p:nvPr/>
          </p:nvGrpSpPr>
          <p:grpSpPr>
            <a:xfrm>
              <a:off x="8090704" y="2296127"/>
              <a:ext cx="3090440" cy="2518941"/>
              <a:chOff x="8090704" y="2296127"/>
              <a:chExt cx="3090440" cy="251894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68DB76F-BC61-4934-A527-C5B52513DA18}"/>
                  </a:ext>
                </a:extLst>
              </p:cNvPr>
              <p:cNvSpPr/>
              <p:nvPr/>
            </p:nvSpPr>
            <p:spPr>
              <a:xfrm>
                <a:off x="8090704" y="2588718"/>
                <a:ext cx="3090440" cy="2226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0BFA4-B0BF-4FEB-A883-8BB3D4C65855}"/>
                  </a:ext>
                </a:extLst>
              </p:cNvPr>
              <p:cNvSpPr txBox="1"/>
              <p:nvPr/>
            </p:nvSpPr>
            <p:spPr>
              <a:xfrm>
                <a:off x="8250574" y="2296127"/>
                <a:ext cx="2768562" cy="82743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거북목</a:t>
                </a:r>
                <a:r>
                  <a:rPr lang="ko-KR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08서울남산체 EB" panose="02020603020101020101" pitchFamily="18" charset="-127"/>
                    <a:ea typeface="문체부 돋음체" panose="020B0609000101010101" pitchFamily="49" charset="-127"/>
                  </a:rPr>
                  <a:t> 멈춰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0C5885-F34F-4C0D-9756-6829732FEB30}"/>
                </a:ext>
              </a:extLst>
            </p:cNvPr>
            <p:cNvSpPr txBox="1"/>
            <p:nvPr/>
          </p:nvSpPr>
          <p:spPr>
            <a:xfrm>
              <a:off x="8510573" y="3682842"/>
              <a:ext cx="2344793" cy="7001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비</a:t>
              </a:r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(</a:t>
              </a:r>
              <a:r>
                <a:rPr lang="ko-KR" altLang="en-US" sz="16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非</a:t>
              </a:r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)_</a:t>
              </a:r>
              <a:r>
                <a: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문체부 돋음체" panose="020B0609000101010101" pitchFamily="49" charset="-127"/>
                </a:rPr>
                <a:t>전공자들</a:t>
              </a:r>
            </a:p>
          </p:txBody>
        </p:sp>
      </p:grp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E536C74-263A-4291-9FB7-A79CFCAB7B75}"/>
              </a:ext>
            </a:extLst>
          </p:cNvPr>
          <p:cNvSpPr/>
          <p:nvPr/>
        </p:nvSpPr>
        <p:spPr>
          <a:xfrm>
            <a:off x="8440436" y="543985"/>
            <a:ext cx="171450" cy="1900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E4C7A3-69EF-4A0E-911E-7C61B7B26572}"/>
              </a:ext>
            </a:extLst>
          </p:cNvPr>
          <p:cNvSpPr txBox="1"/>
          <p:nvPr/>
        </p:nvSpPr>
        <p:spPr>
          <a:xfrm>
            <a:off x="7624118" y="741493"/>
            <a:ext cx="180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프로젝트 도입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DB1A72-316A-4953-888D-E5EEB7D71A7C}"/>
              </a:ext>
            </a:extLst>
          </p:cNvPr>
          <p:cNvSpPr txBox="1"/>
          <p:nvPr/>
        </p:nvSpPr>
        <p:spPr>
          <a:xfrm>
            <a:off x="7479753" y="112246"/>
            <a:ext cx="52456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US" altLang="ko-KR" sz="1400" dirty="0">
                <a:solidFill>
                  <a:srgbClr val="343434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|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| </a:t>
            </a:r>
            <a:r>
              <a:rPr lang="en-US" altLang="ko-KR" sz="140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PROCESS |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SERVICE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1B4E9A-C8E8-478C-A50E-06314BED379E}"/>
              </a:ext>
            </a:extLst>
          </p:cNvPr>
          <p:cNvGrpSpPr/>
          <p:nvPr/>
        </p:nvGrpSpPr>
        <p:grpSpPr>
          <a:xfrm>
            <a:off x="0" y="0"/>
            <a:ext cx="12725400" cy="1066353"/>
            <a:chOff x="0" y="0"/>
            <a:chExt cx="12725400" cy="10663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29611A-FBAA-4F59-A772-EEE5F2D665ED}"/>
                </a:ext>
              </a:extLst>
            </p:cNvPr>
            <p:cNvSpPr/>
            <p:nvPr/>
          </p:nvSpPr>
          <p:spPr>
            <a:xfrm>
              <a:off x="0" y="0"/>
              <a:ext cx="12192000" cy="4784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5599D8-B6EC-467C-81C9-6E0EB1686CB0}"/>
                </a:ext>
              </a:extLst>
            </p:cNvPr>
            <p:cNvSpPr txBox="1"/>
            <p:nvPr/>
          </p:nvSpPr>
          <p:spPr>
            <a:xfrm>
              <a:off x="7479753" y="112246"/>
              <a:ext cx="52456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</a:t>
              </a:r>
              <a:r>
                <a:rPr lang="en-US" altLang="ko-KR" sz="1400" dirty="0">
                  <a:solidFill>
                    <a:srgbClr val="343434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|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PROJECT | </a:t>
              </a:r>
              <a:r>
                <a:rPr lang="en-US" altLang="ko-KR" sz="1400" dirty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MODELLING PROCESS |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DEPLOY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73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3602</Words>
  <Application>Microsoft Office PowerPoint</Application>
  <PresentationFormat>와이드스크린</PresentationFormat>
  <Paragraphs>1465</Paragraphs>
  <Slides>63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8" baseType="lpstr">
      <vt:lpstr>08서울남산체 EB</vt:lpstr>
      <vt:lpstr>-apple-system</vt:lpstr>
      <vt:lpstr>ffNoto</vt:lpstr>
      <vt:lpstr>NanumBarunGothic</vt:lpstr>
      <vt:lpstr>Noto Sans KR</vt:lpstr>
      <vt:lpstr>Noto Sans Symbols</vt:lpstr>
      <vt:lpstr>zeitung</vt:lpstr>
      <vt:lpstr>나눔스퀘어 Light</vt:lpstr>
      <vt:lpstr>Malgun Gothic</vt:lpstr>
      <vt:lpstr>Malgun Gothic</vt:lpstr>
      <vt:lpstr>Arial</vt:lpstr>
      <vt:lpstr>Bahnschrift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영우</dc:creator>
  <cp:lastModifiedBy>권영우</cp:lastModifiedBy>
  <cp:revision>99</cp:revision>
  <dcterms:created xsi:type="dcterms:W3CDTF">2021-07-21T05:36:46Z</dcterms:created>
  <dcterms:modified xsi:type="dcterms:W3CDTF">2021-10-10T10:02:30Z</dcterms:modified>
</cp:coreProperties>
</file>